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Lst>
  <p:notesMasterIdLst>
    <p:notesMasterId r:id="rId10"/>
  </p:notesMasterIdLst>
  <p:sldSz cx="14630400" cy="8229600"/>
  <p:notesSz cx="8229600" cy="146304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notesMaster" Target="notesMasters/notesMaster1.xml"/><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hyperlink" Target="https://gamma.app" TargetMode="External"/><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image" Target="../media/image-1-3.png"/><Relationship Id="rId5" Type="http://schemas.openxmlformats.org/officeDocument/2006/relationships/slideLayout" Target="../slideLayouts/slideLayout1.xml"/><Relationship Id="rId6"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hyperlink" Target="https://gamma.app" TargetMode="External"/><Relationship Id="rId1" Type="http://schemas.openxmlformats.org/officeDocument/2006/relationships/image" Target="../media/image-2-1.png"/><Relationship Id="rId2" Type="http://schemas.openxmlformats.org/officeDocument/2006/relationships/image" Target="../media/image-2-2.png"/><Relationship Id="rId4" Type="http://schemas.openxmlformats.org/officeDocument/2006/relationships/slideLayout" Target="../slideLayouts/slideLayout1.xml"/><Relationship Id="rId5"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2" Type="http://schemas.openxmlformats.org/officeDocument/2006/relationships/hyperlink" Target="https://gamma.app" TargetMode="External"/><Relationship Id="rId1" Type="http://schemas.openxmlformats.org/officeDocument/2006/relationships/image" Target="../media/image-3-1.png"/><Relationship Id="rId3" Type="http://schemas.openxmlformats.org/officeDocument/2006/relationships/slideLayout" Target="../slideLayouts/slideLayout1.xml"/><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hyperlink" Target="https://gamma.app" TargetMode="External"/><Relationship Id="rId1" Type="http://schemas.openxmlformats.org/officeDocument/2006/relationships/image" Target="../media/image-4-1.png"/><Relationship Id="rId2" Type="http://schemas.openxmlformats.org/officeDocument/2006/relationships/image" Target="../media/image-4-2.png"/><Relationship Id="rId4" Type="http://schemas.openxmlformats.org/officeDocument/2006/relationships/slideLayout" Target="../slideLayouts/slideLayout1.xml"/><Relationship Id="rId5"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hyperlink" Target="https://gamma.app" TargetMode="External"/><Relationship Id="rId1" Type="http://schemas.openxmlformats.org/officeDocument/2006/relationships/image" Target="../media/image-5-1.png"/><Relationship Id="rId2" Type="http://schemas.openxmlformats.org/officeDocument/2006/relationships/image" Target="../media/image-5-2.png"/><Relationship Id="rId4" Type="http://schemas.openxmlformats.org/officeDocument/2006/relationships/slideLayout" Target="../slideLayouts/slideLayout1.xml"/><Relationship Id="rId5"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2" Type="http://schemas.openxmlformats.org/officeDocument/2006/relationships/hyperlink" Target="https://gamma.app" TargetMode="External"/><Relationship Id="rId1" Type="http://schemas.openxmlformats.org/officeDocument/2006/relationships/image" Target="../media/image-6-1.png"/><Relationship Id="rId3" Type="http://schemas.openxmlformats.org/officeDocument/2006/relationships/slideLayout" Target="../slideLayouts/slideLayout1.xml"/><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hyperlink" Target="https://gamma.app" TargetMode="External"/><Relationship Id="rId1" Type="http://schemas.openxmlformats.org/officeDocument/2006/relationships/image" Target="../media/image-7-1.png"/><Relationship Id="rId2" Type="http://schemas.openxmlformats.org/officeDocument/2006/relationships/image" Target="../media/image-7-2.png"/><Relationship Id="rId4" Type="http://schemas.openxmlformats.org/officeDocument/2006/relationships/slideLayout" Target="../slideLayouts/slideLayout1.xml"/><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2" Type="http://schemas.openxmlformats.org/officeDocument/2006/relationships/hyperlink" Target="https://gamma.app" TargetMode="External"/><Relationship Id="rId1" Type="http://schemas.openxmlformats.org/officeDocument/2006/relationships/image" Target="../media/image-8-1.png"/><Relationship Id="rId3" Type="http://schemas.openxmlformats.org/officeDocument/2006/relationships/slideLayout" Target="../slideLayouts/slideLayout1.xml"/><Relationship Id="rId4"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0738C"/>
          </a:solidFill>
          <a:ln/>
        </p:spPr>
      </p:sp>
      <p:sp>
        <p:nvSpPr>
          <p:cNvPr id="3" name="Shape 1"/>
          <p:cNvSpPr/>
          <p:nvPr/>
        </p:nvSpPr>
        <p:spPr>
          <a:xfrm>
            <a:off x="0" y="0"/>
            <a:ext cx="14630400" cy="8229600"/>
          </a:xfrm>
          <a:prstGeom prst="rect">
            <a:avLst/>
          </a:prstGeom>
          <a:solidFill>
            <a:srgbClr val="FFFCF5"/>
          </a:solidFill>
          <a:ln/>
        </p:spPr>
      </p:sp>
      <p:pic>
        <p:nvPicPr>
          <p:cNvPr id="4" name="Image 0" descr="preencoded.png">    </p:cNvPr>
          <p:cNvPicPr>
            <a:picLocks noChangeAspect="1"/>
          </p:cNvPicPr>
          <p:nvPr/>
        </p:nvPicPr>
        <p:blipFill>
          <a:blip r:embed="rId1"/>
          <a:stretch>
            <a:fillRect/>
          </a:stretch>
        </p:blipFill>
        <p:spPr>
          <a:xfrm>
            <a:off x="9151620" y="0"/>
            <a:ext cx="5486400" cy="8229600"/>
          </a:xfrm>
          <a:prstGeom prst="rect">
            <a:avLst/>
          </a:prstGeom>
        </p:spPr>
      </p:pic>
      <p:sp>
        <p:nvSpPr>
          <p:cNvPr id="5" name="Text 2"/>
          <p:cNvSpPr/>
          <p:nvPr/>
        </p:nvSpPr>
        <p:spPr>
          <a:xfrm>
            <a:off x="833199" y="2170628"/>
            <a:ext cx="7477601" cy="1916430"/>
          </a:xfrm>
          <a:prstGeom prst="rect">
            <a:avLst/>
          </a:prstGeom>
          <a:noFill/>
          <a:ln/>
        </p:spPr>
        <p:txBody>
          <a:bodyPr wrap="square" rtlCol="0" anchor="t"/>
          <a:lstStyle/>
          <a:p>
            <a:pPr indent="0" marL="0">
              <a:lnSpc>
                <a:spcPts val="7545"/>
              </a:lnSpc>
              <a:buNone/>
            </a:pPr>
            <a:r>
              <a:rPr lang="en-US" sz="6036" dirty="0">
                <a:solidFill>
                  <a:srgbClr val="124E73"/>
                </a:solidFill>
                <a:latin typeface="MuseoModerno" pitchFamily="34" charset="0"/>
                <a:ea typeface="MuseoModerno" pitchFamily="34" charset="-122"/>
                <a:cs typeface="MuseoModerno" pitchFamily="34" charset="-120"/>
              </a:rPr>
              <a:t>生成AIの可能性と課題</a:t>
            </a:r>
            <a:endParaRPr lang="en-US" sz="6036" dirty="0"/>
          </a:p>
        </p:txBody>
      </p:sp>
      <p:sp>
        <p:nvSpPr>
          <p:cNvPr id="6" name="Text 3"/>
          <p:cNvSpPr/>
          <p:nvPr/>
        </p:nvSpPr>
        <p:spPr>
          <a:xfrm>
            <a:off x="833199" y="4420314"/>
            <a:ext cx="7477601" cy="999768"/>
          </a:xfrm>
          <a:prstGeom prst="rect">
            <a:avLst/>
          </a:prstGeom>
          <a:noFill/>
          <a:ln/>
        </p:spPr>
        <p:txBody>
          <a:bodyPr wrap="square" rtlCol="0" anchor="t"/>
          <a:lstStyle/>
          <a:p>
            <a:pPr indent="0" marL="0">
              <a:lnSpc>
                <a:spcPts val="2624"/>
              </a:lnSpc>
              <a:buNone/>
            </a:pPr>
            <a:r>
              <a:rPr lang="en-US" sz="1750" dirty="0">
                <a:solidFill>
                  <a:srgbClr val="2B4150"/>
                </a:solidFill>
                <a:latin typeface="Source Sans Pro" pitchFamily="34" charset="0"/>
                <a:ea typeface="Source Sans Pro" pitchFamily="34" charset="-122"/>
                <a:cs typeface="Source Sans Pro" pitchFamily="34" charset="-120"/>
              </a:rPr>
              <a:t>生成AIは、画像や文章を自動的に生成する技術であり、様々な分野での応用が期待されています。本書では、生成AIの仕組み、応用分野、長短所、倫理的課題、展望などについて、学術的な観点から概説します。</a:t>
            </a:r>
            <a:endParaRPr lang="en-US" sz="1750" dirty="0"/>
          </a:p>
        </p:txBody>
      </p:sp>
      <p:sp>
        <p:nvSpPr>
          <p:cNvPr id="7" name="Shape 4"/>
          <p:cNvSpPr/>
          <p:nvPr/>
        </p:nvSpPr>
        <p:spPr>
          <a:xfrm>
            <a:off x="833199" y="5686663"/>
            <a:ext cx="355402" cy="355402"/>
          </a:xfrm>
          <a:prstGeom prst="roundRect">
            <a:avLst>
              <a:gd name="adj" fmla="val 25726039"/>
            </a:avLst>
          </a:prstGeom>
          <a:noFill/>
          <a:ln w="7620">
            <a:solidFill>
              <a:srgbClr val="FFFFFF"/>
            </a:solidFill>
            <a:prstDash val="solid"/>
          </a:ln>
        </p:spPr>
      </p:sp>
      <p:pic>
        <p:nvPicPr>
          <p:cNvPr id="8" name="Image 1" descr="preencoded.png">    </p:cNvPr>
          <p:cNvPicPr>
            <a:picLocks noChangeAspect="1"/>
          </p:cNvPicPr>
          <p:nvPr/>
        </p:nvPicPr>
        <p:blipFill>
          <a:blip r:embed="rId2"/>
          <a:stretch>
            <a:fillRect/>
          </a:stretch>
        </p:blipFill>
        <p:spPr>
          <a:xfrm>
            <a:off x="840819" y="5694283"/>
            <a:ext cx="340162" cy="340162"/>
          </a:xfrm>
          <a:prstGeom prst="rect">
            <a:avLst/>
          </a:prstGeom>
        </p:spPr>
      </p:pic>
      <p:sp>
        <p:nvSpPr>
          <p:cNvPr id="9" name="Text 5"/>
          <p:cNvSpPr/>
          <p:nvPr/>
        </p:nvSpPr>
        <p:spPr>
          <a:xfrm>
            <a:off x="1299686" y="5669994"/>
            <a:ext cx="1045726" cy="388858"/>
          </a:xfrm>
          <a:prstGeom prst="rect">
            <a:avLst/>
          </a:prstGeom>
          <a:noFill/>
          <a:ln/>
        </p:spPr>
        <p:txBody>
          <a:bodyPr wrap="none" rtlCol="0" anchor="t"/>
          <a:lstStyle/>
          <a:p>
            <a:pPr algn="l" indent="0" marL="0">
              <a:lnSpc>
                <a:spcPts val="3062"/>
              </a:lnSpc>
              <a:buNone/>
            </a:pPr>
            <a:r>
              <a:rPr lang="en-US" sz="2187" b="1" dirty="0">
                <a:solidFill>
                  <a:srgbClr val="2B4150"/>
                </a:solidFill>
                <a:latin typeface="Source Sans Pro" pitchFamily="34" charset="0"/>
                <a:ea typeface="Source Sans Pro" pitchFamily="34" charset="-122"/>
                <a:cs typeface="Source Sans Pro" pitchFamily="34" charset="-120"/>
              </a:rPr>
              <a:t>by genAI</a:t>
            </a:r>
            <a:endParaRPr lang="en-US" sz="2187" dirty="0"/>
          </a:p>
        </p:txBody>
      </p:sp>
      <p:pic>
        <p:nvPicPr>
          <p:cNvPr id="10" name="Image 2" descr="preencoded.png">
            <a:hlinkClick r:id="rId4" tooltip=""/>
          </p:cNvPr>
          <p:cNvPicPr>
            <a:picLocks noChangeAspect="1"/>
          </p:cNvPicPr>
          <p:nvPr/>
        </p:nvPicPr>
        <p:blipFill>
          <a:blip r:embed="rId3"/>
          <a:stretch>
            <a:fillRect/>
          </a:stretch>
        </p:blipFill>
        <p:spPr>
          <a:xfrm>
            <a:off x="12242153" y="7589520"/>
            <a:ext cx="2296807" cy="54864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0738C"/>
          </a:solidFill>
          <a:ln/>
        </p:spPr>
      </p:sp>
      <p:sp>
        <p:nvSpPr>
          <p:cNvPr id="3" name="Shape 1"/>
          <p:cNvSpPr/>
          <p:nvPr/>
        </p:nvSpPr>
        <p:spPr>
          <a:xfrm>
            <a:off x="0" y="0"/>
            <a:ext cx="14630400" cy="8229600"/>
          </a:xfrm>
          <a:prstGeom prst="rect">
            <a:avLst/>
          </a:prstGeom>
          <a:solidFill>
            <a:srgbClr val="FFFCF5"/>
          </a:solidFill>
          <a:ln/>
        </p:spPr>
      </p:sp>
      <p:pic>
        <p:nvPicPr>
          <p:cNvPr id="4" name="Image 0" descr="preencoded.png">    </p:cNvPr>
          <p:cNvPicPr>
            <a:picLocks noChangeAspect="1"/>
          </p:cNvPicPr>
          <p:nvPr/>
        </p:nvPicPr>
        <p:blipFill>
          <a:blip r:embed="rId1"/>
          <a:stretch>
            <a:fillRect/>
          </a:stretch>
        </p:blipFill>
        <p:spPr>
          <a:xfrm>
            <a:off x="10980420" y="0"/>
            <a:ext cx="3657600" cy="8229600"/>
          </a:xfrm>
          <a:prstGeom prst="rect">
            <a:avLst/>
          </a:prstGeom>
        </p:spPr>
      </p:pic>
      <p:sp>
        <p:nvSpPr>
          <p:cNvPr id="5" name="Text 2"/>
          <p:cNvSpPr/>
          <p:nvPr/>
        </p:nvSpPr>
        <p:spPr>
          <a:xfrm>
            <a:off x="833199" y="2402681"/>
            <a:ext cx="5554980" cy="694373"/>
          </a:xfrm>
          <a:prstGeom prst="rect">
            <a:avLst/>
          </a:prstGeom>
          <a:noFill/>
          <a:ln/>
        </p:spPr>
        <p:txBody>
          <a:bodyPr wrap="none" rtlCol="0" anchor="t"/>
          <a:lstStyle/>
          <a:p>
            <a:pPr indent="0" marL="0">
              <a:lnSpc>
                <a:spcPts val="5468"/>
              </a:lnSpc>
              <a:buNone/>
            </a:pPr>
            <a:r>
              <a:rPr lang="en-US" sz="4374" dirty="0">
                <a:solidFill>
                  <a:srgbClr val="124E73"/>
                </a:solidFill>
                <a:latin typeface="MuseoModerno" pitchFamily="34" charset="0"/>
                <a:ea typeface="MuseoModerno" pitchFamily="34" charset="-122"/>
                <a:cs typeface="MuseoModerno" pitchFamily="34" charset="-120"/>
              </a:rPr>
              <a:t>生成AIの仕組み</a:t>
            </a:r>
            <a:endParaRPr lang="en-US" sz="4374" dirty="0"/>
          </a:p>
        </p:txBody>
      </p:sp>
      <p:sp>
        <p:nvSpPr>
          <p:cNvPr id="6" name="Shape 3"/>
          <p:cNvSpPr/>
          <p:nvPr/>
        </p:nvSpPr>
        <p:spPr>
          <a:xfrm>
            <a:off x="833199" y="3680222"/>
            <a:ext cx="499943" cy="499943"/>
          </a:xfrm>
          <a:prstGeom prst="roundRect">
            <a:avLst>
              <a:gd name="adj" fmla="val 13333"/>
            </a:avLst>
          </a:prstGeom>
          <a:solidFill>
            <a:srgbClr val="F6F0E4"/>
          </a:solidFill>
          <a:ln/>
        </p:spPr>
      </p:sp>
      <p:sp>
        <p:nvSpPr>
          <p:cNvPr id="7" name="Text 4"/>
          <p:cNvSpPr/>
          <p:nvPr/>
        </p:nvSpPr>
        <p:spPr>
          <a:xfrm>
            <a:off x="1005007" y="3721894"/>
            <a:ext cx="156329" cy="416481"/>
          </a:xfrm>
          <a:prstGeom prst="rect">
            <a:avLst/>
          </a:prstGeom>
          <a:noFill/>
          <a:ln/>
        </p:spPr>
        <p:txBody>
          <a:bodyPr wrap="none" rtlCol="0" anchor="t"/>
          <a:lstStyle/>
          <a:p>
            <a:pPr algn="ctr" indent="0" marL="0">
              <a:lnSpc>
                <a:spcPts val="3281"/>
              </a:lnSpc>
              <a:buNone/>
            </a:pPr>
            <a:r>
              <a:rPr lang="en-US" sz="2624" dirty="0">
                <a:solidFill>
                  <a:srgbClr val="124E73"/>
                </a:solidFill>
                <a:latin typeface="MuseoModerno" pitchFamily="34" charset="0"/>
                <a:ea typeface="MuseoModerno" pitchFamily="34" charset="-122"/>
                <a:cs typeface="MuseoModerno" pitchFamily="34" charset="-120"/>
              </a:rPr>
              <a:t>1</a:t>
            </a:r>
            <a:endParaRPr lang="en-US" sz="2624" dirty="0"/>
          </a:p>
        </p:txBody>
      </p:sp>
      <p:sp>
        <p:nvSpPr>
          <p:cNvPr id="8" name="Text 5"/>
          <p:cNvSpPr/>
          <p:nvPr/>
        </p:nvSpPr>
        <p:spPr>
          <a:xfrm>
            <a:off x="1555313" y="3680222"/>
            <a:ext cx="2777490" cy="347186"/>
          </a:xfrm>
          <a:prstGeom prst="rect">
            <a:avLst/>
          </a:prstGeom>
          <a:noFill/>
          <a:ln/>
        </p:spPr>
        <p:txBody>
          <a:bodyPr wrap="none" rtlCol="0" anchor="t"/>
          <a:lstStyle/>
          <a:p>
            <a:pPr indent="0" marL="0">
              <a:lnSpc>
                <a:spcPts val="2734"/>
              </a:lnSpc>
              <a:buNone/>
            </a:pPr>
            <a:r>
              <a:rPr lang="en-US" sz="2187" dirty="0">
                <a:solidFill>
                  <a:srgbClr val="124E73"/>
                </a:solidFill>
                <a:latin typeface="MuseoModerno" pitchFamily="34" charset="0"/>
                <a:ea typeface="MuseoModerno" pitchFamily="34" charset="-122"/>
                <a:cs typeface="MuseoModerno" pitchFamily="34" charset="-120"/>
              </a:rPr>
              <a:t>機械学習の手法</a:t>
            </a:r>
            <a:endParaRPr lang="en-US" sz="2187" dirty="0"/>
          </a:p>
        </p:txBody>
      </p:sp>
      <p:sp>
        <p:nvSpPr>
          <p:cNvPr id="9" name="Text 6"/>
          <p:cNvSpPr/>
          <p:nvPr/>
        </p:nvSpPr>
        <p:spPr>
          <a:xfrm>
            <a:off x="1555313" y="4160639"/>
            <a:ext cx="3820001" cy="1666280"/>
          </a:xfrm>
          <a:prstGeom prst="rect">
            <a:avLst/>
          </a:prstGeom>
          <a:noFill/>
          <a:ln/>
        </p:spPr>
        <p:txBody>
          <a:bodyPr wrap="square" rtlCol="0" anchor="t"/>
          <a:lstStyle/>
          <a:p>
            <a:pPr indent="0" marL="0">
              <a:lnSpc>
                <a:spcPts val="2624"/>
              </a:lnSpc>
              <a:buNone/>
            </a:pPr>
            <a:r>
              <a:rPr lang="en-US" sz="1750" dirty="0">
                <a:solidFill>
                  <a:srgbClr val="2B4150"/>
                </a:solidFill>
                <a:latin typeface="Source Sans Pro" pitchFamily="34" charset="0"/>
                <a:ea typeface="Source Sans Pro" pitchFamily="34" charset="-122"/>
                <a:cs typeface="Source Sans Pro" pitchFamily="34" charset="-120"/>
              </a:rPr>
              <a:t>生成AIの中核をなすのは、Generative Adversarial Network(GAN)です。GANは、生成器と識別器の2つのモデルが相互に学習し合うことで、新しい画像や文章を生成することができます。</a:t>
            </a:r>
            <a:endParaRPr lang="en-US" sz="1750" dirty="0"/>
          </a:p>
        </p:txBody>
      </p:sp>
      <p:sp>
        <p:nvSpPr>
          <p:cNvPr id="10" name="Shape 7"/>
          <p:cNvSpPr/>
          <p:nvPr/>
        </p:nvSpPr>
        <p:spPr>
          <a:xfrm>
            <a:off x="5597485" y="3680222"/>
            <a:ext cx="499943" cy="499943"/>
          </a:xfrm>
          <a:prstGeom prst="roundRect">
            <a:avLst>
              <a:gd name="adj" fmla="val 13333"/>
            </a:avLst>
          </a:prstGeom>
          <a:solidFill>
            <a:srgbClr val="F6F0E4"/>
          </a:solidFill>
          <a:ln/>
        </p:spPr>
      </p:sp>
      <p:sp>
        <p:nvSpPr>
          <p:cNvPr id="11" name="Text 8"/>
          <p:cNvSpPr/>
          <p:nvPr/>
        </p:nvSpPr>
        <p:spPr>
          <a:xfrm>
            <a:off x="5754767" y="3721894"/>
            <a:ext cx="185380" cy="416481"/>
          </a:xfrm>
          <a:prstGeom prst="rect">
            <a:avLst/>
          </a:prstGeom>
          <a:noFill/>
          <a:ln/>
        </p:spPr>
        <p:txBody>
          <a:bodyPr wrap="none" rtlCol="0" anchor="t"/>
          <a:lstStyle/>
          <a:p>
            <a:pPr algn="ctr" indent="0" marL="0">
              <a:lnSpc>
                <a:spcPts val="3281"/>
              </a:lnSpc>
              <a:buNone/>
            </a:pPr>
            <a:r>
              <a:rPr lang="en-US" sz="2624" dirty="0">
                <a:solidFill>
                  <a:srgbClr val="124E73"/>
                </a:solidFill>
                <a:latin typeface="MuseoModerno" pitchFamily="34" charset="0"/>
                <a:ea typeface="MuseoModerno" pitchFamily="34" charset="-122"/>
                <a:cs typeface="MuseoModerno" pitchFamily="34" charset="-120"/>
              </a:rPr>
              <a:t>2</a:t>
            </a:r>
            <a:endParaRPr lang="en-US" sz="2624" dirty="0"/>
          </a:p>
        </p:txBody>
      </p:sp>
      <p:sp>
        <p:nvSpPr>
          <p:cNvPr id="12" name="Text 9"/>
          <p:cNvSpPr/>
          <p:nvPr/>
        </p:nvSpPr>
        <p:spPr>
          <a:xfrm>
            <a:off x="6319599" y="3680222"/>
            <a:ext cx="2777490" cy="347186"/>
          </a:xfrm>
          <a:prstGeom prst="rect">
            <a:avLst/>
          </a:prstGeom>
          <a:noFill/>
          <a:ln/>
        </p:spPr>
        <p:txBody>
          <a:bodyPr wrap="none" rtlCol="0" anchor="t"/>
          <a:lstStyle/>
          <a:p>
            <a:pPr indent="0" marL="0">
              <a:lnSpc>
                <a:spcPts val="2734"/>
              </a:lnSpc>
              <a:buNone/>
            </a:pPr>
            <a:r>
              <a:rPr lang="en-US" sz="2187" dirty="0">
                <a:solidFill>
                  <a:srgbClr val="124E73"/>
                </a:solidFill>
                <a:latin typeface="MuseoModerno" pitchFamily="34" charset="0"/>
                <a:ea typeface="MuseoModerno" pitchFamily="34" charset="-122"/>
                <a:cs typeface="MuseoModerno" pitchFamily="34" charset="-120"/>
              </a:rPr>
              <a:t>高度な表現能力</a:t>
            </a:r>
            <a:endParaRPr lang="en-US" sz="2187" dirty="0"/>
          </a:p>
        </p:txBody>
      </p:sp>
      <p:sp>
        <p:nvSpPr>
          <p:cNvPr id="13" name="Text 10"/>
          <p:cNvSpPr/>
          <p:nvPr/>
        </p:nvSpPr>
        <p:spPr>
          <a:xfrm>
            <a:off x="6319599" y="4160639"/>
            <a:ext cx="3820001" cy="666512"/>
          </a:xfrm>
          <a:prstGeom prst="rect">
            <a:avLst/>
          </a:prstGeom>
          <a:noFill/>
          <a:ln/>
        </p:spPr>
        <p:txBody>
          <a:bodyPr wrap="square" rtlCol="0" anchor="t"/>
          <a:lstStyle/>
          <a:p>
            <a:pPr indent="0" marL="0">
              <a:lnSpc>
                <a:spcPts val="2624"/>
              </a:lnSpc>
              <a:buNone/>
            </a:pPr>
            <a:r>
              <a:rPr lang="en-US" sz="1750" dirty="0">
                <a:solidFill>
                  <a:srgbClr val="2B4150"/>
                </a:solidFill>
                <a:latin typeface="Source Sans Pro" pitchFamily="34" charset="0"/>
                <a:ea typeface="Source Sans Pro" pitchFamily="34" charset="-122"/>
                <a:cs typeface="Source Sans Pro" pitchFamily="34" charset="-120"/>
              </a:rPr>
              <a:t>この仕組みにより、生成AIは高度な表現能力を発揮します。</a:t>
            </a:r>
            <a:endParaRPr lang="en-US" sz="1750" dirty="0"/>
          </a:p>
        </p:txBody>
      </p:sp>
      <p:pic>
        <p:nvPicPr>
          <p:cNvPr id="14" name="Image 1" descr="preencoded.png">
            <a:hlinkClick r:id="rId3" tooltip=""/>
          </p:cNvPr>
          <p:cNvPicPr>
            <a:picLocks noChangeAspect="1"/>
          </p:cNvPicPr>
          <p:nvPr/>
        </p:nvPicPr>
        <p:blipFill>
          <a:blip r:embed="rId2"/>
          <a:stretch>
            <a:fillRect/>
          </a:stretch>
        </p:blipFill>
        <p:spPr>
          <a:xfrm>
            <a:off x="12242153" y="7589520"/>
            <a:ext cx="2296807" cy="54864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0738C"/>
          </a:solidFill>
          <a:ln/>
        </p:spPr>
      </p:sp>
      <p:sp>
        <p:nvSpPr>
          <p:cNvPr id="3" name="Shape 1"/>
          <p:cNvSpPr/>
          <p:nvPr/>
        </p:nvSpPr>
        <p:spPr>
          <a:xfrm>
            <a:off x="0" y="0"/>
            <a:ext cx="14630400" cy="8229600"/>
          </a:xfrm>
          <a:prstGeom prst="rect">
            <a:avLst/>
          </a:prstGeom>
          <a:solidFill>
            <a:srgbClr val="FFFCF5"/>
          </a:solidFill>
          <a:ln/>
        </p:spPr>
      </p:sp>
      <p:sp>
        <p:nvSpPr>
          <p:cNvPr id="4" name="Text 2"/>
          <p:cNvSpPr/>
          <p:nvPr/>
        </p:nvSpPr>
        <p:spPr>
          <a:xfrm>
            <a:off x="2037993" y="2431733"/>
            <a:ext cx="5554980" cy="694373"/>
          </a:xfrm>
          <a:prstGeom prst="rect">
            <a:avLst/>
          </a:prstGeom>
          <a:noFill/>
          <a:ln/>
        </p:spPr>
        <p:txBody>
          <a:bodyPr wrap="none" rtlCol="0" anchor="t"/>
          <a:lstStyle/>
          <a:p>
            <a:pPr indent="0" marL="0">
              <a:lnSpc>
                <a:spcPts val="5468"/>
              </a:lnSpc>
              <a:buNone/>
            </a:pPr>
            <a:r>
              <a:rPr lang="en-US" sz="4374" dirty="0">
                <a:solidFill>
                  <a:srgbClr val="124E73"/>
                </a:solidFill>
                <a:latin typeface="MuseoModerno" pitchFamily="34" charset="0"/>
                <a:ea typeface="MuseoModerno" pitchFamily="34" charset="-122"/>
                <a:cs typeface="MuseoModerno" pitchFamily="34" charset="-120"/>
              </a:rPr>
              <a:t>生成AIの応用分野</a:t>
            </a:r>
            <a:endParaRPr lang="en-US" sz="4374" dirty="0"/>
          </a:p>
        </p:txBody>
      </p:sp>
      <p:sp>
        <p:nvSpPr>
          <p:cNvPr id="5" name="Text 3"/>
          <p:cNvSpPr/>
          <p:nvPr/>
        </p:nvSpPr>
        <p:spPr>
          <a:xfrm>
            <a:off x="2037993" y="3681532"/>
            <a:ext cx="3156347" cy="694373"/>
          </a:xfrm>
          <a:prstGeom prst="rect">
            <a:avLst/>
          </a:prstGeom>
          <a:noFill/>
          <a:ln/>
        </p:spPr>
        <p:txBody>
          <a:bodyPr wrap="square" rtlCol="0" anchor="t"/>
          <a:lstStyle/>
          <a:p>
            <a:pPr indent="0" marL="0">
              <a:lnSpc>
                <a:spcPts val="2734"/>
              </a:lnSpc>
              <a:buNone/>
            </a:pPr>
            <a:r>
              <a:rPr lang="en-US" sz="2187" dirty="0">
                <a:solidFill>
                  <a:srgbClr val="124E73"/>
                </a:solidFill>
                <a:latin typeface="MuseoModerno" pitchFamily="34" charset="0"/>
                <a:ea typeface="MuseoModerno" pitchFamily="34" charset="-122"/>
                <a:cs typeface="MuseoModerno" pitchFamily="34" charset="-120"/>
              </a:rPr>
              <a:t>創造性豊かなコンテンツ制作</a:t>
            </a:r>
            <a:endParaRPr lang="en-US" sz="2187" dirty="0"/>
          </a:p>
        </p:txBody>
      </p:sp>
      <p:sp>
        <p:nvSpPr>
          <p:cNvPr id="6" name="Text 4"/>
          <p:cNvSpPr/>
          <p:nvPr/>
        </p:nvSpPr>
        <p:spPr>
          <a:xfrm>
            <a:off x="2037993" y="4598075"/>
            <a:ext cx="3156347" cy="999768"/>
          </a:xfrm>
          <a:prstGeom prst="rect">
            <a:avLst/>
          </a:prstGeom>
          <a:noFill/>
          <a:ln/>
        </p:spPr>
        <p:txBody>
          <a:bodyPr wrap="square" rtlCol="0" anchor="t"/>
          <a:lstStyle/>
          <a:p>
            <a:pPr indent="0" marL="0">
              <a:lnSpc>
                <a:spcPts val="2624"/>
              </a:lnSpc>
              <a:buNone/>
            </a:pPr>
            <a:r>
              <a:rPr lang="en-US" sz="1750" dirty="0">
                <a:solidFill>
                  <a:srgbClr val="2B4150"/>
                </a:solidFill>
                <a:latin typeface="Source Sans Pro" pitchFamily="34" charset="0"/>
                <a:ea typeface="Source Sans Pro" pitchFamily="34" charset="-122"/>
                <a:cs typeface="Source Sans Pro" pitchFamily="34" charset="-120"/>
              </a:rPr>
              <a:t>生成AIは、専門家の生産性向上や新たなアイデアの創出に貢献できる可能性があります。</a:t>
            </a:r>
            <a:endParaRPr lang="en-US" sz="1750" dirty="0"/>
          </a:p>
        </p:txBody>
      </p:sp>
      <p:sp>
        <p:nvSpPr>
          <p:cNvPr id="7" name="Text 5"/>
          <p:cNvSpPr/>
          <p:nvPr/>
        </p:nvSpPr>
        <p:spPr>
          <a:xfrm>
            <a:off x="5743932" y="3681532"/>
            <a:ext cx="2777490" cy="347186"/>
          </a:xfrm>
          <a:prstGeom prst="rect">
            <a:avLst/>
          </a:prstGeom>
          <a:noFill/>
          <a:ln/>
        </p:spPr>
        <p:txBody>
          <a:bodyPr wrap="none" rtlCol="0" anchor="t"/>
          <a:lstStyle/>
          <a:p>
            <a:pPr indent="0" marL="0">
              <a:lnSpc>
                <a:spcPts val="2734"/>
              </a:lnSpc>
              <a:buNone/>
            </a:pPr>
            <a:r>
              <a:rPr lang="en-US" sz="2187" dirty="0">
                <a:solidFill>
                  <a:srgbClr val="124E73"/>
                </a:solidFill>
                <a:latin typeface="MuseoModerno" pitchFamily="34" charset="0"/>
                <a:ea typeface="MuseoModerno" pitchFamily="34" charset="-122"/>
                <a:cs typeface="MuseoModerno" pitchFamily="34" charset="-120"/>
              </a:rPr>
              <a:t>医療画像診断の支援</a:t>
            </a:r>
            <a:endParaRPr lang="en-US" sz="2187" dirty="0"/>
          </a:p>
        </p:txBody>
      </p:sp>
      <p:sp>
        <p:nvSpPr>
          <p:cNvPr id="8" name="Text 6"/>
          <p:cNvSpPr/>
          <p:nvPr/>
        </p:nvSpPr>
        <p:spPr>
          <a:xfrm>
            <a:off x="5743932" y="4250888"/>
            <a:ext cx="3156347" cy="999768"/>
          </a:xfrm>
          <a:prstGeom prst="rect">
            <a:avLst/>
          </a:prstGeom>
          <a:noFill/>
          <a:ln/>
        </p:spPr>
        <p:txBody>
          <a:bodyPr wrap="square" rtlCol="0" anchor="t"/>
          <a:lstStyle/>
          <a:p>
            <a:pPr indent="0" marL="0">
              <a:lnSpc>
                <a:spcPts val="2624"/>
              </a:lnSpc>
              <a:buNone/>
            </a:pPr>
            <a:r>
              <a:rPr lang="en-US" sz="1750" dirty="0">
                <a:solidFill>
                  <a:srgbClr val="2B4150"/>
                </a:solidFill>
                <a:latin typeface="Source Sans Pro" pitchFamily="34" charset="0"/>
                <a:ea typeface="Source Sans Pro" pitchFamily="34" charset="-122"/>
                <a:cs typeface="Source Sans Pro" pitchFamily="34" charset="-120"/>
              </a:rPr>
              <a:t>生成AIは、専門家の生産性向上や新たなアイデアの創出に貢献できる可能性があります。</a:t>
            </a:r>
            <a:endParaRPr lang="en-US" sz="1750" dirty="0"/>
          </a:p>
        </p:txBody>
      </p:sp>
      <p:sp>
        <p:nvSpPr>
          <p:cNvPr id="9" name="Text 7"/>
          <p:cNvSpPr/>
          <p:nvPr/>
        </p:nvSpPr>
        <p:spPr>
          <a:xfrm>
            <a:off x="9449872" y="3681532"/>
            <a:ext cx="2777490" cy="347186"/>
          </a:xfrm>
          <a:prstGeom prst="rect">
            <a:avLst/>
          </a:prstGeom>
          <a:noFill/>
          <a:ln/>
        </p:spPr>
        <p:txBody>
          <a:bodyPr wrap="none" rtlCol="0" anchor="t"/>
          <a:lstStyle/>
          <a:p>
            <a:pPr indent="0" marL="0">
              <a:lnSpc>
                <a:spcPts val="2734"/>
              </a:lnSpc>
              <a:buNone/>
            </a:pPr>
            <a:r>
              <a:rPr lang="en-US" sz="2187" dirty="0">
                <a:solidFill>
                  <a:srgbClr val="124E73"/>
                </a:solidFill>
                <a:latin typeface="MuseoModerno" pitchFamily="34" charset="0"/>
                <a:ea typeface="MuseoModerno" pitchFamily="34" charset="-122"/>
                <a:cs typeface="MuseoModerno" pitchFamily="34" charset="-120"/>
              </a:rPr>
              <a:t>製品デザインの自動化</a:t>
            </a:r>
            <a:endParaRPr lang="en-US" sz="2187" dirty="0"/>
          </a:p>
        </p:txBody>
      </p:sp>
      <p:sp>
        <p:nvSpPr>
          <p:cNvPr id="10" name="Text 8"/>
          <p:cNvSpPr/>
          <p:nvPr/>
        </p:nvSpPr>
        <p:spPr>
          <a:xfrm>
            <a:off x="9449872" y="4250888"/>
            <a:ext cx="3156347" cy="999768"/>
          </a:xfrm>
          <a:prstGeom prst="rect">
            <a:avLst/>
          </a:prstGeom>
          <a:noFill/>
          <a:ln/>
        </p:spPr>
        <p:txBody>
          <a:bodyPr wrap="square" rtlCol="0" anchor="t"/>
          <a:lstStyle/>
          <a:p>
            <a:pPr indent="0" marL="0">
              <a:lnSpc>
                <a:spcPts val="2624"/>
              </a:lnSpc>
              <a:buNone/>
            </a:pPr>
            <a:r>
              <a:rPr lang="en-US" sz="1750" dirty="0">
                <a:solidFill>
                  <a:srgbClr val="2B4150"/>
                </a:solidFill>
                <a:latin typeface="Source Sans Pro" pitchFamily="34" charset="0"/>
                <a:ea typeface="Source Sans Pro" pitchFamily="34" charset="-122"/>
                <a:cs typeface="Source Sans Pro" pitchFamily="34" charset="-120"/>
              </a:rPr>
              <a:t>生成AIは、専門家の生産性向上や新たなアイデアの創出に貢献できる可能性があります。</a:t>
            </a:r>
            <a:endParaRPr lang="en-US" sz="1750" dirty="0"/>
          </a:p>
        </p:txBody>
      </p:sp>
      <p:pic>
        <p:nvPicPr>
          <p:cNvPr id="11" name="Image 0" descr="preencoded.png">
            <a:hlinkClick r:id="rId2" tooltip=""/>
          </p:cNvPr>
          <p:cNvPicPr>
            <a:picLocks noChangeAspect="1"/>
          </p:cNvPicPr>
          <p:nvPr/>
        </p:nvPicPr>
        <p:blipFill>
          <a:blip r:embed="rId1"/>
          <a:stretch>
            <a:fillRect/>
          </a:stretch>
        </p:blipFill>
        <p:spPr>
          <a:xfrm>
            <a:off x="12242153" y="7589520"/>
            <a:ext cx="2296807" cy="54864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0738C"/>
          </a:solidFill>
          <a:ln/>
        </p:spPr>
      </p:sp>
      <p:sp>
        <p:nvSpPr>
          <p:cNvPr id="3" name="Shape 1"/>
          <p:cNvSpPr/>
          <p:nvPr/>
        </p:nvSpPr>
        <p:spPr>
          <a:xfrm>
            <a:off x="0" y="0"/>
            <a:ext cx="14630400" cy="8229600"/>
          </a:xfrm>
          <a:prstGeom prst="rect">
            <a:avLst/>
          </a:prstGeom>
          <a:solidFill>
            <a:srgbClr val="FFFCF5"/>
          </a:solidFill>
          <a:ln/>
        </p:spPr>
      </p:sp>
      <p:pic>
        <p:nvPicPr>
          <p:cNvPr id="4" name="Image 0" descr="preencoded.png">    </p:cNvPr>
          <p:cNvPicPr>
            <a:picLocks noChangeAspect="1"/>
          </p:cNvPicPr>
          <p:nvPr/>
        </p:nvPicPr>
        <p:blipFill>
          <a:blip r:embed="rId1"/>
          <a:stretch>
            <a:fillRect/>
          </a:stretch>
        </p:blipFill>
        <p:spPr>
          <a:xfrm>
            <a:off x="10980420" y="0"/>
            <a:ext cx="3657600" cy="8229600"/>
          </a:xfrm>
          <a:prstGeom prst="rect">
            <a:avLst/>
          </a:prstGeom>
        </p:spPr>
      </p:pic>
      <p:sp>
        <p:nvSpPr>
          <p:cNvPr id="5" name="Text 2"/>
          <p:cNvSpPr/>
          <p:nvPr/>
        </p:nvSpPr>
        <p:spPr>
          <a:xfrm>
            <a:off x="833199" y="2513767"/>
            <a:ext cx="5554980" cy="694373"/>
          </a:xfrm>
          <a:prstGeom prst="rect">
            <a:avLst/>
          </a:prstGeom>
          <a:noFill/>
          <a:ln/>
        </p:spPr>
        <p:txBody>
          <a:bodyPr wrap="none" rtlCol="0" anchor="t"/>
          <a:lstStyle/>
          <a:p>
            <a:pPr indent="0" marL="0">
              <a:lnSpc>
                <a:spcPts val="5468"/>
              </a:lnSpc>
              <a:buNone/>
            </a:pPr>
            <a:r>
              <a:rPr lang="en-US" sz="4374" dirty="0">
                <a:solidFill>
                  <a:srgbClr val="124E73"/>
                </a:solidFill>
                <a:latin typeface="MuseoModerno" pitchFamily="34" charset="0"/>
                <a:ea typeface="MuseoModerno" pitchFamily="34" charset="-122"/>
                <a:cs typeface="MuseoModerno" pitchFamily="34" charset="-120"/>
              </a:rPr>
              <a:t>生成AIの長所と短所</a:t>
            </a:r>
            <a:endParaRPr lang="en-US" sz="4374" dirty="0"/>
          </a:p>
        </p:txBody>
      </p:sp>
      <p:sp>
        <p:nvSpPr>
          <p:cNvPr id="6" name="Shape 3"/>
          <p:cNvSpPr/>
          <p:nvPr/>
        </p:nvSpPr>
        <p:spPr>
          <a:xfrm>
            <a:off x="833199" y="3541395"/>
            <a:ext cx="4542115" cy="1591270"/>
          </a:xfrm>
          <a:prstGeom prst="roundRect">
            <a:avLst>
              <a:gd name="adj" fmla="val 4189"/>
            </a:avLst>
          </a:prstGeom>
          <a:solidFill>
            <a:srgbClr val="F6F0E4"/>
          </a:solidFill>
          <a:ln/>
        </p:spPr>
      </p:sp>
      <p:sp>
        <p:nvSpPr>
          <p:cNvPr id="7" name="Text 4"/>
          <p:cNvSpPr/>
          <p:nvPr/>
        </p:nvSpPr>
        <p:spPr>
          <a:xfrm>
            <a:off x="1055370" y="3763566"/>
            <a:ext cx="2777490" cy="347186"/>
          </a:xfrm>
          <a:prstGeom prst="rect">
            <a:avLst/>
          </a:prstGeom>
          <a:noFill/>
          <a:ln/>
        </p:spPr>
        <p:txBody>
          <a:bodyPr wrap="none" rtlCol="0" anchor="t"/>
          <a:lstStyle/>
          <a:p>
            <a:pPr indent="0" marL="0">
              <a:lnSpc>
                <a:spcPts val="2734"/>
              </a:lnSpc>
              <a:buNone/>
            </a:pPr>
            <a:r>
              <a:rPr lang="en-US" sz="2187" dirty="0">
                <a:solidFill>
                  <a:srgbClr val="124E73"/>
                </a:solidFill>
                <a:latin typeface="MuseoModerno" pitchFamily="34" charset="0"/>
                <a:ea typeface="MuseoModerno" pitchFamily="34" charset="-122"/>
                <a:cs typeface="MuseoModerno" pitchFamily="34" charset="-120"/>
              </a:rPr>
              <a:t>長所</a:t>
            </a:r>
            <a:endParaRPr lang="en-US" sz="2187" dirty="0"/>
          </a:p>
        </p:txBody>
      </p:sp>
      <p:sp>
        <p:nvSpPr>
          <p:cNvPr id="8" name="Text 5"/>
          <p:cNvSpPr/>
          <p:nvPr/>
        </p:nvSpPr>
        <p:spPr>
          <a:xfrm>
            <a:off x="1055370" y="4243983"/>
            <a:ext cx="4097774" cy="666512"/>
          </a:xfrm>
          <a:prstGeom prst="rect">
            <a:avLst/>
          </a:prstGeom>
          <a:noFill/>
          <a:ln/>
        </p:spPr>
        <p:txBody>
          <a:bodyPr wrap="square" rtlCol="0" anchor="t"/>
          <a:lstStyle/>
          <a:p>
            <a:pPr indent="0" marL="0">
              <a:lnSpc>
                <a:spcPts val="2624"/>
              </a:lnSpc>
              <a:buNone/>
            </a:pPr>
            <a:r>
              <a:rPr lang="en-US" sz="1750" dirty="0">
                <a:solidFill>
                  <a:srgbClr val="2B4150"/>
                </a:solidFill>
                <a:latin typeface="Source Sans Pro" pitchFamily="34" charset="0"/>
                <a:ea typeface="Source Sans Pro" pitchFamily="34" charset="-122"/>
                <a:cs typeface="Source Sans Pro" pitchFamily="34" charset="-120"/>
              </a:rPr>
              <a:t>高度な表現力、人間の作業を補完、コストと時間の削減、創造性の促進</a:t>
            </a:r>
            <a:endParaRPr lang="en-US" sz="1750" dirty="0"/>
          </a:p>
        </p:txBody>
      </p:sp>
      <p:sp>
        <p:nvSpPr>
          <p:cNvPr id="9" name="Shape 6"/>
          <p:cNvSpPr/>
          <p:nvPr/>
        </p:nvSpPr>
        <p:spPr>
          <a:xfrm>
            <a:off x="5597485" y="3541395"/>
            <a:ext cx="4542115" cy="1591270"/>
          </a:xfrm>
          <a:prstGeom prst="roundRect">
            <a:avLst>
              <a:gd name="adj" fmla="val 4189"/>
            </a:avLst>
          </a:prstGeom>
          <a:solidFill>
            <a:srgbClr val="F6F0E4"/>
          </a:solidFill>
          <a:ln/>
        </p:spPr>
      </p:sp>
      <p:sp>
        <p:nvSpPr>
          <p:cNvPr id="10" name="Text 7"/>
          <p:cNvSpPr/>
          <p:nvPr/>
        </p:nvSpPr>
        <p:spPr>
          <a:xfrm>
            <a:off x="5819656" y="3763566"/>
            <a:ext cx="2777490" cy="347186"/>
          </a:xfrm>
          <a:prstGeom prst="rect">
            <a:avLst/>
          </a:prstGeom>
          <a:noFill/>
          <a:ln/>
        </p:spPr>
        <p:txBody>
          <a:bodyPr wrap="none" rtlCol="0" anchor="t"/>
          <a:lstStyle/>
          <a:p>
            <a:pPr indent="0" marL="0">
              <a:lnSpc>
                <a:spcPts val="2734"/>
              </a:lnSpc>
              <a:buNone/>
            </a:pPr>
            <a:r>
              <a:rPr lang="en-US" sz="2187" dirty="0">
                <a:solidFill>
                  <a:srgbClr val="124E73"/>
                </a:solidFill>
                <a:latin typeface="MuseoModerno" pitchFamily="34" charset="0"/>
                <a:ea typeface="MuseoModerno" pitchFamily="34" charset="-122"/>
                <a:cs typeface="MuseoModerno" pitchFamily="34" charset="-120"/>
              </a:rPr>
              <a:t>短所</a:t>
            </a:r>
            <a:endParaRPr lang="en-US" sz="2187" dirty="0"/>
          </a:p>
        </p:txBody>
      </p:sp>
      <p:sp>
        <p:nvSpPr>
          <p:cNvPr id="11" name="Text 8"/>
          <p:cNvSpPr/>
          <p:nvPr/>
        </p:nvSpPr>
        <p:spPr>
          <a:xfrm>
            <a:off x="5819656" y="4243983"/>
            <a:ext cx="4097774" cy="666512"/>
          </a:xfrm>
          <a:prstGeom prst="rect">
            <a:avLst/>
          </a:prstGeom>
          <a:noFill/>
          <a:ln/>
        </p:spPr>
        <p:txBody>
          <a:bodyPr wrap="square" rtlCol="0" anchor="t"/>
          <a:lstStyle/>
          <a:p>
            <a:pPr indent="0" marL="0">
              <a:lnSpc>
                <a:spcPts val="2624"/>
              </a:lnSpc>
              <a:buNone/>
            </a:pPr>
            <a:r>
              <a:rPr lang="en-US" sz="1750" dirty="0">
                <a:solidFill>
                  <a:srgbClr val="2B4150"/>
                </a:solidFill>
                <a:latin typeface="Source Sans Pro" pitchFamily="34" charset="0"/>
                <a:ea typeface="Source Sans Pro" pitchFamily="34" charset="-122"/>
                <a:cs typeface="Source Sans Pro" pitchFamily="34" charset="-120"/>
              </a:rPr>
              <a:t>バイアスや誤情報の生成、倫理面での懸念、ユーザーの混乱、技術の複雑性</a:t>
            </a:r>
            <a:endParaRPr lang="en-US" sz="1750" dirty="0"/>
          </a:p>
        </p:txBody>
      </p:sp>
      <p:sp>
        <p:nvSpPr>
          <p:cNvPr id="12" name="Text 9"/>
          <p:cNvSpPr/>
          <p:nvPr/>
        </p:nvSpPr>
        <p:spPr>
          <a:xfrm>
            <a:off x="833199" y="5382578"/>
            <a:ext cx="9306401" cy="333256"/>
          </a:xfrm>
          <a:prstGeom prst="rect">
            <a:avLst/>
          </a:prstGeom>
          <a:noFill/>
          <a:ln/>
        </p:spPr>
        <p:txBody>
          <a:bodyPr wrap="none" rtlCol="0" anchor="t"/>
          <a:lstStyle/>
          <a:p>
            <a:pPr indent="0" marL="0">
              <a:lnSpc>
                <a:spcPts val="2624"/>
              </a:lnSpc>
              <a:buNone/>
            </a:pPr>
            <a:r>
              <a:rPr lang="en-US" sz="1750" dirty="0">
                <a:solidFill>
                  <a:srgbClr val="2B4150"/>
                </a:solidFill>
                <a:latin typeface="Source Sans Pro" pitchFamily="34" charset="0"/>
                <a:ea typeface="Source Sans Pro" pitchFamily="34" charset="-122"/>
                <a:cs typeface="Source Sans Pro" pitchFamily="34" charset="-120"/>
              </a:rPr>
              <a:t>生成AIは便利な反面、慎重に扱う必要がある技術です。</a:t>
            </a:r>
            <a:endParaRPr lang="en-US" sz="1750" dirty="0"/>
          </a:p>
        </p:txBody>
      </p:sp>
      <p:pic>
        <p:nvPicPr>
          <p:cNvPr id="13" name="Image 1" descr="preencoded.png">
            <a:hlinkClick r:id="rId3" tooltip=""/>
          </p:cNvPr>
          <p:cNvPicPr>
            <a:picLocks noChangeAspect="1"/>
          </p:cNvPicPr>
          <p:nvPr/>
        </p:nvPicPr>
        <p:blipFill>
          <a:blip r:embed="rId2"/>
          <a:stretch>
            <a:fillRect/>
          </a:stretch>
        </p:blipFill>
        <p:spPr>
          <a:xfrm>
            <a:off x="12242153" y="7589520"/>
            <a:ext cx="2296807" cy="54864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0738C"/>
          </a:solidFill>
          <a:ln/>
        </p:spPr>
      </p:sp>
      <p:sp>
        <p:nvSpPr>
          <p:cNvPr id="3" name="Shape 1"/>
          <p:cNvSpPr/>
          <p:nvPr/>
        </p:nvSpPr>
        <p:spPr>
          <a:xfrm>
            <a:off x="0" y="0"/>
            <a:ext cx="14630400" cy="8229600"/>
          </a:xfrm>
          <a:prstGeom prst="rect">
            <a:avLst/>
          </a:prstGeom>
          <a:solidFill>
            <a:srgbClr val="FFFCF5"/>
          </a:solidFill>
          <a:ln/>
        </p:spPr>
      </p:sp>
      <p:pic>
        <p:nvPicPr>
          <p:cNvPr id="4" name="Image 0" descr="preencoded.png">    </p:cNvPr>
          <p:cNvPicPr>
            <a:picLocks noChangeAspect="1"/>
          </p:cNvPicPr>
          <p:nvPr/>
        </p:nvPicPr>
        <p:blipFill>
          <a:blip r:embed="rId1"/>
          <a:stretch>
            <a:fillRect/>
          </a:stretch>
        </p:blipFill>
        <p:spPr>
          <a:xfrm>
            <a:off x="10980420" y="0"/>
            <a:ext cx="3657600" cy="8229600"/>
          </a:xfrm>
          <a:prstGeom prst="rect">
            <a:avLst/>
          </a:prstGeom>
        </p:spPr>
      </p:pic>
      <p:sp>
        <p:nvSpPr>
          <p:cNvPr id="5" name="Text 2"/>
          <p:cNvSpPr/>
          <p:nvPr/>
        </p:nvSpPr>
        <p:spPr>
          <a:xfrm>
            <a:off x="833199" y="1968103"/>
            <a:ext cx="5554980" cy="694373"/>
          </a:xfrm>
          <a:prstGeom prst="rect">
            <a:avLst/>
          </a:prstGeom>
          <a:noFill/>
          <a:ln/>
        </p:spPr>
        <p:txBody>
          <a:bodyPr wrap="none" rtlCol="0" anchor="t"/>
          <a:lstStyle/>
          <a:p>
            <a:pPr indent="0" marL="0">
              <a:lnSpc>
                <a:spcPts val="5468"/>
              </a:lnSpc>
              <a:buNone/>
            </a:pPr>
            <a:r>
              <a:rPr lang="en-US" sz="4374" dirty="0">
                <a:solidFill>
                  <a:srgbClr val="124E73"/>
                </a:solidFill>
                <a:latin typeface="MuseoModerno" pitchFamily="34" charset="0"/>
                <a:ea typeface="MuseoModerno" pitchFamily="34" charset="-122"/>
                <a:cs typeface="MuseoModerno" pitchFamily="34" charset="-120"/>
              </a:rPr>
              <a:t>生成AIの倫理的課題</a:t>
            </a:r>
            <a:endParaRPr lang="en-US" sz="4374" dirty="0"/>
          </a:p>
        </p:txBody>
      </p:sp>
      <p:sp>
        <p:nvSpPr>
          <p:cNvPr id="6" name="Shape 3"/>
          <p:cNvSpPr/>
          <p:nvPr/>
        </p:nvSpPr>
        <p:spPr>
          <a:xfrm>
            <a:off x="833199" y="3245644"/>
            <a:ext cx="499943" cy="499943"/>
          </a:xfrm>
          <a:prstGeom prst="roundRect">
            <a:avLst>
              <a:gd name="adj" fmla="val 13333"/>
            </a:avLst>
          </a:prstGeom>
          <a:solidFill>
            <a:srgbClr val="F6F0E4"/>
          </a:solidFill>
          <a:ln/>
        </p:spPr>
      </p:sp>
      <p:sp>
        <p:nvSpPr>
          <p:cNvPr id="7" name="Text 4"/>
          <p:cNvSpPr/>
          <p:nvPr/>
        </p:nvSpPr>
        <p:spPr>
          <a:xfrm>
            <a:off x="1005007" y="3287316"/>
            <a:ext cx="156329" cy="416481"/>
          </a:xfrm>
          <a:prstGeom prst="rect">
            <a:avLst/>
          </a:prstGeom>
          <a:noFill/>
          <a:ln/>
        </p:spPr>
        <p:txBody>
          <a:bodyPr wrap="none" rtlCol="0" anchor="t"/>
          <a:lstStyle/>
          <a:p>
            <a:pPr algn="ctr" indent="0" marL="0">
              <a:lnSpc>
                <a:spcPts val="3281"/>
              </a:lnSpc>
              <a:buNone/>
            </a:pPr>
            <a:r>
              <a:rPr lang="en-US" sz="2624" dirty="0">
                <a:solidFill>
                  <a:srgbClr val="124E73"/>
                </a:solidFill>
                <a:latin typeface="MuseoModerno" pitchFamily="34" charset="0"/>
                <a:ea typeface="MuseoModerno" pitchFamily="34" charset="-122"/>
                <a:cs typeface="MuseoModerno" pitchFamily="34" charset="-120"/>
              </a:rPr>
              <a:t>1</a:t>
            </a:r>
            <a:endParaRPr lang="en-US" sz="2624" dirty="0"/>
          </a:p>
        </p:txBody>
      </p:sp>
      <p:sp>
        <p:nvSpPr>
          <p:cNvPr id="8" name="Text 5"/>
          <p:cNvSpPr/>
          <p:nvPr/>
        </p:nvSpPr>
        <p:spPr>
          <a:xfrm>
            <a:off x="1555313" y="3245644"/>
            <a:ext cx="2777490" cy="347186"/>
          </a:xfrm>
          <a:prstGeom prst="rect">
            <a:avLst/>
          </a:prstGeom>
          <a:noFill/>
          <a:ln/>
        </p:spPr>
        <p:txBody>
          <a:bodyPr wrap="none" rtlCol="0" anchor="t"/>
          <a:lstStyle/>
          <a:p>
            <a:pPr indent="0" marL="0">
              <a:lnSpc>
                <a:spcPts val="2734"/>
              </a:lnSpc>
              <a:buNone/>
            </a:pPr>
            <a:r>
              <a:rPr lang="en-US" sz="2187" dirty="0">
                <a:solidFill>
                  <a:srgbClr val="124E73"/>
                </a:solidFill>
                <a:latin typeface="MuseoModerno" pitchFamily="34" charset="0"/>
                <a:ea typeface="MuseoModerno" pitchFamily="34" charset="-122"/>
                <a:cs typeface="MuseoModerno" pitchFamily="34" charset="-120"/>
              </a:rPr>
              <a:t>プライバシーの侵害</a:t>
            </a:r>
            <a:endParaRPr lang="en-US" sz="2187" dirty="0"/>
          </a:p>
        </p:txBody>
      </p:sp>
      <p:sp>
        <p:nvSpPr>
          <p:cNvPr id="9" name="Text 6"/>
          <p:cNvSpPr/>
          <p:nvPr/>
        </p:nvSpPr>
        <p:spPr>
          <a:xfrm>
            <a:off x="1555313" y="3726061"/>
            <a:ext cx="3820001" cy="666512"/>
          </a:xfrm>
          <a:prstGeom prst="rect">
            <a:avLst/>
          </a:prstGeom>
          <a:noFill/>
          <a:ln/>
        </p:spPr>
        <p:txBody>
          <a:bodyPr wrap="square" rtlCol="0" anchor="t"/>
          <a:lstStyle/>
          <a:p>
            <a:pPr indent="0" marL="0">
              <a:lnSpc>
                <a:spcPts val="2624"/>
              </a:lnSpc>
              <a:buNone/>
            </a:pPr>
            <a:r>
              <a:rPr lang="en-US" sz="1750" dirty="0">
                <a:solidFill>
                  <a:srgbClr val="2B4150"/>
                </a:solidFill>
                <a:latin typeface="Source Sans Pro" pitchFamily="34" charset="0"/>
                <a:ea typeface="Source Sans Pro" pitchFamily="34" charset="-122"/>
                <a:cs typeface="Source Sans Pro" pitchFamily="34" charset="-120"/>
              </a:rPr>
              <a:t>個人情報を含む画像や文章の無断生成は問題となる可能性がある。</a:t>
            </a:r>
            <a:endParaRPr lang="en-US" sz="1750" dirty="0"/>
          </a:p>
        </p:txBody>
      </p:sp>
      <p:sp>
        <p:nvSpPr>
          <p:cNvPr id="10" name="Shape 7"/>
          <p:cNvSpPr/>
          <p:nvPr/>
        </p:nvSpPr>
        <p:spPr>
          <a:xfrm>
            <a:off x="5597485" y="3245644"/>
            <a:ext cx="499943" cy="499943"/>
          </a:xfrm>
          <a:prstGeom prst="roundRect">
            <a:avLst>
              <a:gd name="adj" fmla="val 13333"/>
            </a:avLst>
          </a:prstGeom>
          <a:solidFill>
            <a:srgbClr val="F6F0E4"/>
          </a:solidFill>
          <a:ln/>
        </p:spPr>
      </p:sp>
      <p:sp>
        <p:nvSpPr>
          <p:cNvPr id="11" name="Text 8"/>
          <p:cNvSpPr/>
          <p:nvPr/>
        </p:nvSpPr>
        <p:spPr>
          <a:xfrm>
            <a:off x="5754767" y="3287316"/>
            <a:ext cx="185380" cy="416481"/>
          </a:xfrm>
          <a:prstGeom prst="rect">
            <a:avLst/>
          </a:prstGeom>
          <a:noFill/>
          <a:ln/>
        </p:spPr>
        <p:txBody>
          <a:bodyPr wrap="none" rtlCol="0" anchor="t"/>
          <a:lstStyle/>
          <a:p>
            <a:pPr algn="ctr" indent="0" marL="0">
              <a:lnSpc>
                <a:spcPts val="3281"/>
              </a:lnSpc>
              <a:buNone/>
            </a:pPr>
            <a:r>
              <a:rPr lang="en-US" sz="2624" dirty="0">
                <a:solidFill>
                  <a:srgbClr val="124E73"/>
                </a:solidFill>
                <a:latin typeface="MuseoModerno" pitchFamily="34" charset="0"/>
                <a:ea typeface="MuseoModerno" pitchFamily="34" charset="-122"/>
                <a:cs typeface="MuseoModerno" pitchFamily="34" charset="-120"/>
              </a:rPr>
              <a:t>2</a:t>
            </a:r>
            <a:endParaRPr lang="en-US" sz="2624" dirty="0"/>
          </a:p>
        </p:txBody>
      </p:sp>
      <p:sp>
        <p:nvSpPr>
          <p:cNvPr id="12" name="Text 9"/>
          <p:cNvSpPr/>
          <p:nvPr/>
        </p:nvSpPr>
        <p:spPr>
          <a:xfrm>
            <a:off x="6319599" y="3245644"/>
            <a:ext cx="2777490" cy="347186"/>
          </a:xfrm>
          <a:prstGeom prst="rect">
            <a:avLst/>
          </a:prstGeom>
          <a:noFill/>
          <a:ln/>
        </p:spPr>
        <p:txBody>
          <a:bodyPr wrap="none" rtlCol="0" anchor="t"/>
          <a:lstStyle/>
          <a:p>
            <a:pPr indent="0" marL="0">
              <a:lnSpc>
                <a:spcPts val="2734"/>
              </a:lnSpc>
              <a:buNone/>
            </a:pPr>
            <a:r>
              <a:rPr lang="en-US" sz="2187" dirty="0">
                <a:solidFill>
                  <a:srgbClr val="124E73"/>
                </a:solidFill>
                <a:latin typeface="MuseoModerno" pitchFamily="34" charset="0"/>
                <a:ea typeface="MuseoModerno" pitchFamily="34" charset="-122"/>
                <a:cs typeface="MuseoModerno" pitchFamily="34" charset="-120"/>
              </a:rPr>
              <a:t>偽情報の拡散</a:t>
            </a:r>
            <a:endParaRPr lang="en-US" sz="2187" dirty="0"/>
          </a:p>
        </p:txBody>
      </p:sp>
      <p:sp>
        <p:nvSpPr>
          <p:cNvPr id="13" name="Text 10"/>
          <p:cNvSpPr/>
          <p:nvPr/>
        </p:nvSpPr>
        <p:spPr>
          <a:xfrm>
            <a:off x="6319599" y="3726061"/>
            <a:ext cx="3820001" cy="666512"/>
          </a:xfrm>
          <a:prstGeom prst="rect">
            <a:avLst/>
          </a:prstGeom>
          <a:noFill/>
          <a:ln/>
        </p:spPr>
        <p:txBody>
          <a:bodyPr wrap="square" rtlCol="0" anchor="t"/>
          <a:lstStyle/>
          <a:p>
            <a:pPr indent="0" marL="0">
              <a:lnSpc>
                <a:spcPts val="2624"/>
              </a:lnSpc>
              <a:buNone/>
            </a:pPr>
            <a:r>
              <a:rPr lang="en-US" sz="1750" dirty="0">
                <a:solidFill>
                  <a:srgbClr val="2B4150"/>
                </a:solidFill>
                <a:latin typeface="Source Sans Pro" pitchFamily="34" charset="0"/>
                <a:ea typeface="Source Sans Pro" pitchFamily="34" charset="-122"/>
                <a:cs typeface="Source Sans Pro" pitchFamily="34" charset="-120"/>
              </a:rPr>
              <a:t>生成AIによる誤情報や偽情報の流布は、社会的影響が大きい。</a:t>
            </a:r>
            <a:endParaRPr lang="en-US" sz="1750" dirty="0"/>
          </a:p>
        </p:txBody>
      </p:sp>
      <p:sp>
        <p:nvSpPr>
          <p:cNvPr id="14" name="Shape 11"/>
          <p:cNvSpPr/>
          <p:nvPr/>
        </p:nvSpPr>
        <p:spPr>
          <a:xfrm>
            <a:off x="833199" y="4864656"/>
            <a:ext cx="499943" cy="499943"/>
          </a:xfrm>
          <a:prstGeom prst="roundRect">
            <a:avLst>
              <a:gd name="adj" fmla="val 13333"/>
            </a:avLst>
          </a:prstGeom>
          <a:solidFill>
            <a:srgbClr val="F6F0E4"/>
          </a:solidFill>
          <a:ln/>
        </p:spPr>
      </p:sp>
      <p:sp>
        <p:nvSpPr>
          <p:cNvPr id="15" name="Text 12"/>
          <p:cNvSpPr/>
          <p:nvPr/>
        </p:nvSpPr>
        <p:spPr>
          <a:xfrm>
            <a:off x="989409" y="4906328"/>
            <a:ext cx="187404" cy="416481"/>
          </a:xfrm>
          <a:prstGeom prst="rect">
            <a:avLst/>
          </a:prstGeom>
          <a:noFill/>
          <a:ln/>
        </p:spPr>
        <p:txBody>
          <a:bodyPr wrap="none" rtlCol="0" anchor="t"/>
          <a:lstStyle/>
          <a:p>
            <a:pPr algn="ctr" indent="0" marL="0">
              <a:lnSpc>
                <a:spcPts val="3281"/>
              </a:lnSpc>
              <a:buNone/>
            </a:pPr>
            <a:r>
              <a:rPr lang="en-US" sz="2624" dirty="0">
                <a:solidFill>
                  <a:srgbClr val="124E73"/>
                </a:solidFill>
                <a:latin typeface="MuseoModerno" pitchFamily="34" charset="0"/>
                <a:ea typeface="MuseoModerno" pitchFamily="34" charset="-122"/>
                <a:cs typeface="MuseoModerno" pitchFamily="34" charset="-120"/>
              </a:rPr>
              <a:t>3</a:t>
            </a:r>
            <a:endParaRPr lang="en-US" sz="2624" dirty="0"/>
          </a:p>
        </p:txBody>
      </p:sp>
      <p:sp>
        <p:nvSpPr>
          <p:cNvPr id="16" name="Text 13"/>
          <p:cNvSpPr/>
          <p:nvPr/>
        </p:nvSpPr>
        <p:spPr>
          <a:xfrm>
            <a:off x="1555313" y="4864656"/>
            <a:ext cx="2777490" cy="347186"/>
          </a:xfrm>
          <a:prstGeom prst="rect">
            <a:avLst/>
          </a:prstGeom>
          <a:noFill/>
          <a:ln/>
        </p:spPr>
        <p:txBody>
          <a:bodyPr wrap="none" rtlCol="0" anchor="t"/>
          <a:lstStyle/>
          <a:p>
            <a:pPr indent="0" marL="0">
              <a:lnSpc>
                <a:spcPts val="2734"/>
              </a:lnSpc>
              <a:buNone/>
            </a:pPr>
            <a:r>
              <a:rPr lang="en-US" sz="2187" dirty="0">
                <a:solidFill>
                  <a:srgbClr val="124E73"/>
                </a:solidFill>
                <a:latin typeface="MuseoModerno" pitchFamily="34" charset="0"/>
                <a:ea typeface="MuseoModerno" pitchFamily="34" charset="-122"/>
                <a:cs typeface="MuseoModerno" pitchFamily="34" charset="-120"/>
              </a:rPr>
              <a:t>創造性の所有権</a:t>
            </a:r>
            <a:endParaRPr lang="en-US" sz="2187" dirty="0"/>
          </a:p>
        </p:txBody>
      </p:sp>
      <p:sp>
        <p:nvSpPr>
          <p:cNvPr id="17" name="Text 14"/>
          <p:cNvSpPr/>
          <p:nvPr/>
        </p:nvSpPr>
        <p:spPr>
          <a:xfrm>
            <a:off x="1555313" y="5345073"/>
            <a:ext cx="8584287" cy="333256"/>
          </a:xfrm>
          <a:prstGeom prst="rect">
            <a:avLst/>
          </a:prstGeom>
          <a:noFill/>
          <a:ln/>
        </p:spPr>
        <p:txBody>
          <a:bodyPr wrap="none" rtlCol="0" anchor="t"/>
          <a:lstStyle/>
          <a:p>
            <a:pPr indent="0" marL="0">
              <a:lnSpc>
                <a:spcPts val="2624"/>
              </a:lnSpc>
              <a:buNone/>
            </a:pPr>
            <a:r>
              <a:rPr lang="en-US" sz="1750" dirty="0">
                <a:solidFill>
                  <a:srgbClr val="2B4150"/>
                </a:solidFill>
                <a:latin typeface="Source Sans Pro" pitchFamily="34" charset="0"/>
                <a:ea typeface="Source Sans Pro" pitchFamily="34" charset="-122"/>
                <a:cs typeface="Source Sans Pro" pitchFamily="34" charset="-120"/>
              </a:rPr>
              <a:t>生成AIによる創作物の帰属やロイヤリティの問題が生じる。</a:t>
            </a:r>
            <a:endParaRPr lang="en-US" sz="1750" dirty="0"/>
          </a:p>
        </p:txBody>
      </p:sp>
      <p:sp>
        <p:nvSpPr>
          <p:cNvPr id="18" name="Text 15"/>
          <p:cNvSpPr/>
          <p:nvPr/>
        </p:nvSpPr>
        <p:spPr>
          <a:xfrm>
            <a:off x="833199" y="5928241"/>
            <a:ext cx="9306401" cy="333256"/>
          </a:xfrm>
          <a:prstGeom prst="rect">
            <a:avLst/>
          </a:prstGeom>
          <a:noFill/>
          <a:ln/>
        </p:spPr>
        <p:txBody>
          <a:bodyPr wrap="none" rtlCol="0" anchor="t"/>
          <a:lstStyle/>
          <a:p>
            <a:pPr indent="0" marL="0">
              <a:lnSpc>
                <a:spcPts val="2624"/>
              </a:lnSpc>
              <a:buNone/>
            </a:pPr>
            <a:r>
              <a:rPr lang="en-US" sz="1750" dirty="0">
                <a:solidFill>
                  <a:srgbClr val="2B4150"/>
                </a:solidFill>
                <a:latin typeface="Source Sans Pro" pitchFamily="34" charset="0"/>
                <a:ea typeface="Source Sans Pro" pitchFamily="34" charset="-122"/>
                <a:cs typeface="Source Sans Pro" pitchFamily="34" charset="-120"/>
              </a:rPr>
              <a:t>生成AIの倫理的な影響を十分に考慮し、適切な規制と利用ガイドラインが必要である。</a:t>
            </a:r>
            <a:endParaRPr lang="en-US" sz="1750" dirty="0"/>
          </a:p>
        </p:txBody>
      </p:sp>
      <p:pic>
        <p:nvPicPr>
          <p:cNvPr id="19" name="Image 1" descr="preencoded.png">
            <a:hlinkClick r:id="rId3" tooltip=""/>
          </p:cNvPr>
          <p:cNvPicPr>
            <a:picLocks noChangeAspect="1"/>
          </p:cNvPicPr>
          <p:nvPr/>
        </p:nvPicPr>
        <p:blipFill>
          <a:blip r:embed="rId2"/>
          <a:stretch>
            <a:fillRect/>
          </a:stretch>
        </p:blipFill>
        <p:spPr>
          <a:xfrm>
            <a:off x="12242153" y="7589520"/>
            <a:ext cx="2296807" cy="54864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0738C"/>
          </a:solidFill>
          <a:ln/>
        </p:spPr>
      </p:sp>
      <p:sp>
        <p:nvSpPr>
          <p:cNvPr id="3" name="Shape 1"/>
          <p:cNvSpPr/>
          <p:nvPr/>
        </p:nvSpPr>
        <p:spPr>
          <a:xfrm>
            <a:off x="0" y="0"/>
            <a:ext cx="14630400" cy="8229600"/>
          </a:xfrm>
          <a:prstGeom prst="rect">
            <a:avLst/>
          </a:prstGeom>
          <a:solidFill>
            <a:srgbClr val="FFFCF5"/>
          </a:solidFill>
          <a:ln/>
        </p:spPr>
      </p:sp>
      <p:sp>
        <p:nvSpPr>
          <p:cNvPr id="4" name="Text 2"/>
          <p:cNvSpPr/>
          <p:nvPr/>
        </p:nvSpPr>
        <p:spPr>
          <a:xfrm>
            <a:off x="2037993" y="1884759"/>
            <a:ext cx="8441412" cy="694373"/>
          </a:xfrm>
          <a:prstGeom prst="rect">
            <a:avLst/>
          </a:prstGeom>
          <a:noFill/>
          <a:ln/>
        </p:spPr>
        <p:txBody>
          <a:bodyPr wrap="none" rtlCol="0" anchor="t"/>
          <a:lstStyle/>
          <a:p>
            <a:pPr indent="0" marL="0">
              <a:lnSpc>
                <a:spcPts val="5468"/>
              </a:lnSpc>
              <a:buNone/>
            </a:pPr>
            <a:r>
              <a:rPr lang="en-US" sz="4374" dirty="0">
                <a:solidFill>
                  <a:srgbClr val="124E73"/>
                </a:solidFill>
                <a:latin typeface="MuseoModerno" pitchFamily="34" charset="0"/>
                <a:ea typeface="MuseoModerno" pitchFamily="34" charset="-122"/>
                <a:cs typeface="MuseoModerno" pitchFamily="34" charset="-120"/>
              </a:rPr>
              <a:t>生成AIの規制と倫理ガイドライン</a:t>
            </a:r>
            <a:endParaRPr lang="en-US" sz="4374" dirty="0"/>
          </a:p>
        </p:txBody>
      </p:sp>
      <p:sp>
        <p:nvSpPr>
          <p:cNvPr id="5" name="Shape 3"/>
          <p:cNvSpPr/>
          <p:nvPr/>
        </p:nvSpPr>
        <p:spPr>
          <a:xfrm>
            <a:off x="2037993" y="3023473"/>
            <a:ext cx="5166122" cy="1258014"/>
          </a:xfrm>
          <a:prstGeom prst="roundRect">
            <a:avLst>
              <a:gd name="adj" fmla="val 5299"/>
            </a:avLst>
          </a:prstGeom>
          <a:solidFill>
            <a:srgbClr val="F6F0E4"/>
          </a:solidFill>
          <a:ln/>
        </p:spPr>
      </p:sp>
      <p:sp>
        <p:nvSpPr>
          <p:cNvPr id="6" name="Text 4"/>
          <p:cNvSpPr/>
          <p:nvPr/>
        </p:nvSpPr>
        <p:spPr>
          <a:xfrm>
            <a:off x="2260163" y="3245644"/>
            <a:ext cx="2777490" cy="347186"/>
          </a:xfrm>
          <a:prstGeom prst="rect">
            <a:avLst/>
          </a:prstGeom>
          <a:noFill/>
          <a:ln/>
        </p:spPr>
        <p:txBody>
          <a:bodyPr wrap="none" rtlCol="0" anchor="t"/>
          <a:lstStyle/>
          <a:p>
            <a:pPr indent="0" marL="0">
              <a:lnSpc>
                <a:spcPts val="2734"/>
              </a:lnSpc>
              <a:buNone/>
            </a:pPr>
            <a:r>
              <a:rPr lang="en-US" sz="2187" dirty="0">
                <a:solidFill>
                  <a:srgbClr val="124E73"/>
                </a:solidFill>
                <a:latin typeface="MuseoModerno" pitchFamily="34" charset="0"/>
                <a:ea typeface="MuseoModerno" pitchFamily="34" charset="-122"/>
                <a:cs typeface="MuseoModerno" pitchFamily="34" charset="-120"/>
              </a:rPr>
              <a:t>プライバシー保護</a:t>
            </a:r>
            <a:endParaRPr lang="en-US" sz="2187" dirty="0"/>
          </a:p>
        </p:txBody>
      </p:sp>
      <p:sp>
        <p:nvSpPr>
          <p:cNvPr id="7" name="Text 5"/>
          <p:cNvSpPr/>
          <p:nvPr/>
        </p:nvSpPr>
        <p:spPr>
          <a:xfrm>
            <a:off x="2260163" y="3726061"/>
            <a:ext cx="4721781" cy="333256"/>
          </a:xfrm>
          <a:prstGeom prst="rect">
            <a:avLst/>
          </a:prstGeom>
          <a:noFill/>
          <a:ln/>
        </p:spPr>
        <p:txBody>
          <a:bodyPr wrap="none" rtlCol="0" anchor="t"/>
          <a:lstStyle/>
          <a:p>
            <a:pPr indent="0" marL="0">
              <a:lnSpc>
                <a:spcPts val="2624"/>
              </a:lnSpc>
              <a:buNone/>
            </a:pPr>
            <a:r>
              <a:rPr lang="en-US" sz="1750" dirty="0">
                <a:solidFill>
                  <a:srgbClr val="2B4150"/>
                </a:solidFill>
                <a:latin typeface="Source Sans Pro" pitchFamily="34" charset="0"/>
                <a:ea typeface="Source Sans Pro" pitchFamily="34" charset="-122"/>
                <a:cs typeface="Source Sans Pro" pitchFamily="34" charset="-120"/>
              </a:rPr>
              <a:t>個人情報の無断利用の禁止</a:t>
            </a:r>
            <a:endParaRPr lang="en-US" sz="1750" dirty="0"/>
          </a:p>
        </p:txBody>
      </p:sp>
      <p:sp>
        <p:nvSpPr>
          <p:cNvPr id="8" name="Shape 6"/>
          <p:cNvSpPr/>
          <p:nvPr/>
        </p:nvSpPr>
        <p:spPr>
          <a:xfrm>
            <a:off x="7426285" y="3023473"/>
            <a:ext cx="5166122" cy="1258014"/>
          </a:xfrm>
          <a:prstGeom prst="roundRect">
            <a:avLst>
              <a:gd name="adj" fmla="val 5299"/>
            </a:avLst>
          </a:prstGeom>
          <a:solidFill>
            <a:srgbClr val="F6F0E4"/>
          </a:solidFill>
          <a:ln/>
        </p:spPr>
      </p:sp>
      <p:sp>
        <p:nvSpPr>
          <p:cNvPr id="9" name="Text 7"/>
          <p:cNvSpPr/>
          <p:nvPr/>
        </p:nvSpPr>
        <p:spPr>
          <a:xfrm>
            <a:off x="7648456" y="3245644"/>
            <a:ext cx="2777490" cy="347186"/>
          </a:xfrm>
          <a:prstGeom prst="rect">
            <a:avLst/>
          </a:prstGeom>
          <a:noFill/>
          <a:ln/>
        </p:spPr>
        <p:txBody>
          <a:bodyPr wrap="none" rtlCol="0" anchor="t"/>
          <a:lstStyle/>
          <a:p>
            <a:pPr indent="0" marL="0">
              <a:lnSpc>
                <a:spcPts val="2734"/>
              </a:lnSpc>
              <a:buNone/>
            </a:pPr>
            <a:r>
              <a:rPr lang="en-US" sz="2187" dirty="0">
                <a:solidFill>
                  <a:srgbClr val="124E73"/>
                </a:solidFill>
                <a:latin typeface="MuseoModerno" pitchFamily="34" charset="0"/>
                <a:ea typeface="MuseoModerno" pitchFamily="34" charset="-122"/>
                <a:cs typeface="MuseoModerno" pitchFamily="34" charset="-120"/>
              </a:rPr>
              <a:t>透明性の確保</a:t>
            </a:r>
            <a:endParaRPr lang="en-US" sz="2187" dirty="0"/>
          </a:p>
        </p:txBody>
      </p:sp>
      <p:sp>
        <p:nvSpPr>
          <p:cNvPr id="10" name="Text 8"/>
          <p:cNvSpPr/>
          <p:nvPr/>
        </p:nvSpPr>
        <p:spPr>
          <a:xfrm>
            <a:off x="7648456" y="3726061"/>
            <a:ext cx="4721781" cy="333256"/>
          </a:xfrm>
          <a:prstGeom prst="rect">
            <a:avLst/>
          </a:prstGeom>
          <a:noFill/>
          <a:ln/>
        </p:spPr>
        <p:txBody>
          <a:bodyPr wrap="none" rtlCol="0" anchor="t"/>
          <a:lstStyle/>
          <a:p>
            <a:pPr indent="0" marL="0">
              <a:lnSpc>
                <a:spcPts val="2624"/>
              </a:lnSpc>
              <a:buNone/>
            </a:pPr>
            <a:r>
              <a:rPr lang="en-US" sz="1750" dirty="0">
                <a:solidFill>
                  <a:srgbClr val="2B4150"/>
                </a:solidFill>
                <a:latin typeface="Source Sans Pro" pitchFamily="34" charset="0"/>
                <a:ea typeface="Source Sans Pro" pitchFamily="34" charset="-122"/>
                <a:cs typeface="Source Sans Pro" pitchFamily="34" charset="-120"/>
              </a:rPr>
              <a:t>生成プロセスの説明義務化</a:t>
            </a:r>
            <a:endParaRPr lang="en-US" sz="1750" dirty="0"/>
          </a:p>
        </p:txBody>
      </p:sp>
      <p:sp>
        <p:nvSpPr>
          <p:cNvPr id="11" name="Shape 9"/>
          <p:cNvSpPr/>
          <p:nvPr/>
        </p:nvSpPr>
        <p:spPr>
          <a:xfrm>
            <a:off x="2037993" y="4503658"/>
            <a:ext cx="5166122" cy="1258014"/>
          </a:xfrm>
          <a:prstGeom prst="roundRect">
            <a:avLst>
              <a:gd name="adj" fmla="val 5299"/>
            </a:avLst>
          </a:prstGeom>
          <a:solidFill>
            <a:srgbClr val="F6F0E4"/>
          </a:solidFill>
          <a:ln/>
        </p:spPr>
      </p:sp>
      <p:sp>
        <p:nvSpPr>
          <p:cNvPr id="12" name="Text 10"/>
          <p:cNvSpPr/>
          <p:nvPr/>
        </p:nvSpPr>
        <p:spPr>
          <a:xfrm>
            <a:off x="2260163" y="4725829"/>
            <a:ext cx="2777490" cy="347186"/>
          </a:xfrm>
          <a:prstGeom prst="rect">
            <a:avLst/>
          </a:prstGeom>
          <a:noFill/>
          <a:ln/>
        </p:spPr>
        <p:txBody>
          <a:bodyPr wrap="none" rtlCol="0" anchor="t"/>
          <a:lstStyle/>
          <a:p>
            <a:pPr indent="0" marL="0">
              <a:lnSpc>
                <a:spcPts val="2734"/>
              </a:lnSpc>
              <a:buNone/>
            </a:pPr>
            <a:r>
              <a:rPr lang="en-US" sz="2187" dirty="0">
                <a:solidFill>
                  <a:srgbClr val="124E73"/>
                </a:solidFill>
                <a:latin typeface="MuseoModerno" pitchFamily="34" charset="0"/>
                <a:ea typeface="MuseoModerno" pitchFamily="34" charset="-122"/>
                <a:cs typeface="MuseoModerno" pitchFamily="34" charset="-120"/>
              </a:rPr>
              <a:t>公平性の担保</a:t>
            </a:r>
            <a:endParaRPr lang="en-US" sz="2187" dirty="0"/>
          </a:p>
        </p:txBody>
      </p:sp>
      <p:sp>
        <p:nvSpPr>
          <p:cNvPr id="13" name="Text 11"/>
          <p:cNvSpPr/>
          <p:nvPr/>
        </p:nvSpPr>
        <p:spPr>
          <a:xfrm>
            <a:off x="2260163" y="5206246"/>
            <a:ext cx="4721781" cy="333256"/>
          </a:xfrm>
          <a:prstGeom prst="rect">
            <a:avLst/>
          </a:prstGeom>
          <a:noFill/>
          <a:ln/>
        </p:spPr>
        <p:txBody>
          <a:bodyPr wrap="none" rtlCol="0" anchor="t"/>
          <a:lstStyle/>
          <a:p>
            <a:pPr indent="0" marL="0">
              <a:lnSpc>
                <a:spcPts val="2624"/>
              </a:lnSpc>
              <a:buNone/>
            </a:pPr>
            <a:r>
              <a:rPr lang="en-US" sz="1750" dirty="0">
                <a:solidFill>
                  <a:srgbClr val="2B4150"/>
                </a:solidFill>
                <a:latin typeface="Source Sans Pro" pitchFamily="34" charset="0"/>
                <a:ea typeface="Source Sans Pro" pitchFamily="34" charset="-122"/>
                <a:cs typeface="Source Sans Pro" pitchFamily="34" charset="-120"/>
              </a:rPr>
              <a:t>バイアスの排除</a:t>
            </a:r>
            <a:endParaRPr lang="en-US" sz="1750" dirty="0"/>
          </a:p>
        </p:txBody>
      </p:sp>
      <p:sp>
        <p:nvSpPr>
          <p:cNvPr id="14" name="Shape 12"/>
          <p:cNvSpPr/>
          <p:nvPr/>
        </p:nvSpPr>
        <p:spPr>
          <a:xfrm>
            <a:off x="7426285" y="4503658"/>
            <a:ext cx="5166122" cy="1258014"/>
          </a:xfrm>
          <a:prstGeom prst="roundRect">
            <a:avLst>
              <a:gd name="adj" fmla="val 5299"/>
            </a:avLst>
          </a:prstGeom>
          <a:solidFill>
            <a:srgbClr val="F6F0E4"/>
          </a:solidFill>
          <a:ln/>
        </p:spPr>
      </p:sp>
      <p:sp>
        <p:nvSpPr>
          <p:cNvPr id="15" name="Text 13"/>
          <p:cNvSpPr/>
          <p:nvPr/>
        </p:nvSpPr>
        <p:spPr>
          <a:xfrm>
            <a:off x="7648456" y="4725829"/>
            <a:ext cx="2777490" cy="347186"/>
          </a:xfrm>
          <a:prstGeom prst="rect">
            <a:avLst/>
          </a:prstGeom>
          <a:noFill/>
          <a:ln/>
        </p:spPr>
        <p:txBody>
          <a:bodyPr wrap="none" rtlCol="0" anchor="t"/>
          <a:lstStyle/>
          <a:p>
            <a:pPr indent="0" marL="0">
              <a:lnSpc>
                <a:spcPts val="2734"/>
              </a:lnSpc>
              <a:buNone/>
            </a:pPr>
            <a:r>
              <a:rPr lang="en-US" sz="2187" dirty="0">
                <a:solidFill>
                  <a:srgbClr val="124E73"/>
                </a:solidFill>
                <a:latin typeface="MuseoModerno" pitchFamily="34" charset="0"/>
                <a:ea typeface="MuseoModerno" pitchFamily="34" charset="-122"/>
                <a:cs typeface="MuseoModerno" pitchFamily="34" charset="-120"/>
              </a:rPr>
              <a:t>責任の明確化</a:t>
            </a:r>
            <a:endParaRPr lang="en-US" sz="2187" dirty="0"/>
          </a:p>
        </p:txBody>
      </p:sp>
      <p:sp>
        <p:nvSpPr>
          <p:cNvPr id="16" name="Text 14"/>
          <p:cNvSpPr/>
          <p:nvPr/>
        </p:nvSpPr>
        <p:spPr>
          <a:xfrm>
            <a:off x="7648456" y="5206246"/>
            <a:ext cx="4721781" cy="333256"/>
          </a:xfrm>
          <a:prstGeom prst="rect">
            <a:avLst/>
          </a:prstGeom>
          <a:noFill/>
          <a:ln/>
        </p:spPr>
        <p:txBody>
          <a:bodyPr wrap="none" rtlCol="0" anchor="t"/>
          <a:lstStyle/>
          <a:p>
            <a:pPr indent="0" marL="0">
              <a:lnSpc>
                <a:spcPts val="2624"/>
              </a:lnSpc>
              <a:buNone/>
            </a:pPr>
            <a:r>
              <a:rPr lang="en-US" sz="1750" dirty="0">
                <a:solidFill>
                  <a:srgbClr val="2B4150"/>
                </a:solidFill>
                <a:latin typeface="Source Sans Pro" pitchFamily="34" charset="0"/>
                <a:ea typeface="Source Sans Pro" pitchFamily="34" charset="-122"/>
                <a:cs typeface="Source Sans Pro" pitchFamily="34" charset="-120"/>
              </a:rPr>
              <a:t>生成物の帰属と補償の規定</a:t>
            </a:r>
            <a:endParaRPr lang="en-US" sz="1750" dirty="0"/>
          </a:p>
        </p:txBody>
      </p:sp>
      <p:sp>
        <p:nvSpPr>
          <p:cNvPr id="17" name="Text 15"/>
          <p:cNvSpPr/>
          <p:nvPr/>
        </p:nvSpPr>
        <p:spPr>
          <a:xfrm>
            <a:off x="2037993" y="6011585"/>
            <a:ext cx="10554414" cy="333256"/>
          </a:xfrm>
          <a:prstGeom prst="rect">
            <a:avLst/>
          </a:prstGeom>
          <a:noFill/>
          <a:ln/>
        </p:spPr>
        <p:txBody>
          <a:bodyPr wrap="none" rtlCol="0" anchor="t"/>
          <a:lstStyle/>
          <a:p>
            <a:pPr indent="0" marL="0">
              <a:lnSpc>
                <a:spcPts val="2624"/>
              </a:lnSpc>
              <a:buNone/>
            </a:pPr>
            <a:r>
              <a:rPr lang="en-US" sz="1750" dirty="0">
                <a:solidFill>
                  <a:srgbClr val="2B4150"/>
                </a:solidFill>
                <a:latin typeface="Source Sans Pro" pitchFamily="34" charset="0"/>
                <a:ea typeface="Source Sans Pro" pitchFamily="34" charset="-122"/>
                <a:cs typeface="Source Sans Pro" pitchFamily="34" charset="-120"/>
              </a:rPr>
              <a:t>生成AIの健全な発展には、倫理的ガイドラインの整備が不可欠である。</a:t>
            </a:r>
            <a:endParaRPr lang="en-US" sz="1750" dirty="0"/>
          </a:p>
        </p:txBody>
      </p:sp>
      <p:pic>
        <p:nvPicPr>
          <p:cNvPr id="18" name="Image 0" descr="preencoded.png">
            <a:hlinkClick r:id="rId2" tooltip=""/>
          </p:cNvPr>
          <p:cNvPicPr>
            <a:picLocks noChangeAspect="1"/>
          </p:cNvPicPr>
          <p:nvPr/>
        </p:nvPicPr>
        <p:blipFill>
          <a:blip r:embed="rId1"/>
          <a:stretch>
            <a:fillRect/>
          </a:stretch>
        </p:blipFill>
        <p:spPr>
          <a:xfrm>
            <a:off x="12242153" y="7589520"/>
            <a:ext cx="2296807" cy="54864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0738C"/>
          </a:solidFill>
          <a:ln/>
        </p:spPr>
      </p:sp>
      <p:sp>
        <p:nvSpPr>
          <p:cNvPr id="3" name="Shape 1"/>
          <p:cNvSpPr/>
          <p:nvPr/>
        </p:nvSpPr>
        <p:spPr>
          <a:xfrm>
            <a:off x="0" y="0"/>
            <a:ext cx="14630400" cy="8229600"/>
          </a:xfrm>
          <a:prstGeom prst="rect">
            <a:avLst/>
          </a:prstGeom>
          <a:solidFill>
            <a:srgbClr val="FFFCF5"/>
          </a:solidFill>
          <a:ln/>
        </p:spPr>
      </p:sp>
      <p:pic>
        <p:nvPicPr>
          <p:cNvPr id="4" name="Image 0" descr="preencoded.png">    </p:cNvPr>
          <p:cNvPicPr>
            <a:picLocks noChangeAspect="1"/>
          </p:cNvPicPr>
          <p:nvPr/>
        </p:nvPicPr>
        <p:blipFill>
          <a:blip r:embed="rId1"/>
          <a:stretch>
            <a:fillRect/>
          </a:stretch>
        </p:blipFill>
        <p:spPr>
          <a:xfrm>
            <a:off x="10980420" y="0"/>
            <a:ext cx="3657600" cy="8229600"/>
          </a:xfrm>
          <a:prstGeom prst="rect">
            <a:avLst/>
          </a:prstGeom>
        </p:spPr>
      </p:pic>
      <p:sp>
        <p:nvSpPr>
          <p:cNvPr id="5" name="Text 2"/>
          <p:cNvSpPr/>
          <p:nvPr/>
        </p:nvSpPr>
        <p:spPr>
          <a:xfrm>
            <a:off x="833199" y="1033582"/>
            <a:ext cx="5554980" cy="694373"/>
          </a:xfrm>
          <a:prstGeom prst="rect">
            <a:avLst/>
          </a:prstGeom>
          <a:noFill/>
          <a:ln/>
        </p:spPr>
        <p:txBody>
          <a:bodyPr wrap="none" rtlCol="0" anchor="t"/>
          <a:lstStyle/>
          <a:p>
            <a:pPr indent="0" marL="0">
              <a:lnSpc>
                <a:spcPts val="5468"/>
              </a:lnSpc>
              <a:buNone/>
            </a:pPr>
            <a:r>
              <a:rPr lang="en-US" sz="4374" dirty="0">
                <a:solidFill>
                  <a:srgbClr val="124E73"/>
                </a:solidFill>
                <a:latin typeface="MuseoModerno" pitchFamily="34" charset="0"/>
                <a:ea typeface="MuseoModerno" pitchFamily="34" charset="-122"/>
                <a:cs typeface="MuseoModerno" pitchFamily="34" charset="-120"/>
              </a:rPr>
              <a:t>生成AIの今後の展望</a:t>
            </a:r>
            <a:endParaRPr lang="en-US" sz="4374" dirty="0"/>
          </a:p>
        </p:txBody>
      </p:sp>
      <p:sp>
        <p:nvSpPr>
          <p:cNvPr id="6" name="Shape 3"/>
          <p:cNvSpPr/>
          <p:nvPr/>
        </p:nvSpPr>
        <p:spPr>
          <a:xfrm>
            <a:off x="1152644" y="2061210"/>
            <a:ext cx="27742" cy="4218384"/>
          </a:xfrm>
          <a:prstGeom prst="rect">
            <a:avLst/>
          </a:prstGeom>
          <a:solidFill>
            <a:srgbClr val="325F7B"/>
          </a:solidFill>
          <a:ln/>
        </p:spPr>
      </p:sp>
      <p:sp>
        <p:nvSpPr>
          <p:cNvPr id="7" name="Shape 4"/>
          <p:cNvSpPr/>
          <p:nvPr/>
        </p:nvSpPr>
        <p:spPr>
          <a:xfrm>
            <a:off x="1416427" y="2547164"/>
            <a:ext cx="777597" cy="27742"/>
          </a:xfrm>
          <a:prstGeom prst="rect">
            <a:avLst/>
          </a:prstGeom>
          <a:solidFill>
            <a:srgbClr val="325F7B"/>
          </a:solidFill>
          <a:ln/>
        </p:spPr>
      </p:sp>
      <p:sp>
        <p:nvSpPr>
          <p:cNvPr id="8" name="Shape 5"/>
          <p:cNvSpPr/>
          <p:nvPr/>
        </p:nvSpPr>
        <p:spPr>
          <a:xfrm>
            <a:off x="916484" y="2311122"/>
            <a:ext cx="499943" cy="499943"/>
          </a:xfrm>
          <a:prstGeom prst="roundRect">
            <a:avLst>
              <a:gd name="adj" fmla="val 13333"/>
            </a:avLst>
          </a:prstGeom>
          <a:solidFill>
            <a:srgbClr val="F6F0E4"/>
          </a:solidFill>
          <a:ln/>
        </p:spPr>
      </p:sp>
      <p:sp>
        <p:nvSpPr>
          <p:cNvPr id="9" name="Text 6"/>
          <p:cNvSpPr/>
          <p:nvPr/>
        </p:nvSpPr>
        <p:spPr>
          <a:xfrm>
            <a:off x="1088291" y="2352794"/>
            <a:ext cx="156329" cy="416481"/>
          </a:xfrm>
          <a:prstGeom prst="rect">
            <a:avLst/>
          </a:prstGeom>
          <a:noFill/>
          <a:ln/>
        </p:spPr>
        <p:txBody>
          <a:bodyPr wrap="none" rtlCol="0" anchor="t"/>
          <a:lstStyle/>
          <a:p>
            <a:pPr algn="ctr" indent="0" marL="0">
              <a:lnSpc>
                <a:spcPts val="3281"/>
              </a:lnSpc>
              <a:buNone/>
            </a:pPr>
            <a:r>
              <a:rPr lang="en-US" sz="2624" dirty="0">
                <a:solidFill>
                  <a:srgbClr val="124E73"/>
                </a:solidFill>
                <a:latin typeface="MuseoModerno" pitchFamily="34" charset="0"/>
                <a:ea typeface="MuseoModerno" pitchFamily="34" charset="-122"/>
                <a:cs typeface="MuseoModerno" pitchFamily="34" charset="-120"/>
              </a:rPr>
              <a:t>1</a:t>
            </a:r>
            <a:endParaRPr lang="en-US" sz="2624" dirty="0"/>
          </a:p>
        </p:txBody>
      </p:sp>
      <p:sp>
        <p:nvSpPr>
          <p:cNvPr id="10" name="Text 7"/>
          <p:cNvSpPr/>
          <p:nvPr/>
        </p:nvSpPr>
        <p:spPr>
          <a:xfrm>
            <a:off x="2388513" y="2283381"/>
            <a:ext cx="2777490" cy="347186"/>
          </a:xfrm>
          <a:prstGeom prst="rect">
            <a:avLst/>
          </a:prstGeom>
          <a:noFill/>
          <a:ln/>
        </p:spPr>
        <p:txBody>
          <a:bodyPr wrap="none" rtlCol="0" anchor="t"/>
          <a:lstStyle/>
          <a:p>
            <a:pPr algn="l" indent="0" marL="0">
              <a:lnSpc>
                <a:spcPts val="2734"/>
              </a:lnSpc>
              <a:buNone/>
            </a:pPr>
            <a:r>
              <a:rPr lang="en-US" sz="2187" dirty="0">
                <a:solidFill>
                  <a:srgbClr val="124E73"/>
                </a:solidFill>
                <a:latin typeface="MuseoModerno" pitchFamily="34" charset="0"/>
                <a:ea typeface="MuseoModerno" pitchFamily="34" charset="-122"/>
                <a:cs typeface="MuseoModerno" pitchFamily="34" charset="-120"/>
              </a:rPr>
              <a:t>技術進化</a:t>
            </a:r>
            <a:endParaRPr lang="en-US" sz="2187" dirty="0"/>
          </a:p>
        </p:txBody>
      </p:sp>
      <p:sp>
        <p:nvSpPr>
          <p:cNvPr id="11" name="Text 8"/>
          <p:cNvSpPr/>
          <p:nvPr/>
        </p:nvSpPr>
        <p:spPr>
          <a:xfrm>
            <a:off x="2388513" y="2763798"/>
            <a:ext cx="7751088" cy="333256"/>
          </a:xfrm>
          <a:prstGeom prst="rect">
            <a:avLst/>
          </a:prstGeom>
          <a:noFill/>
          <a:ln/>
        </p:spPr>
        <p:txBody>
          <a:bodyPr wrap="none" rtlCol="0" anchor="t"/>
          <a:lstStyle/>
          <a:p>
            <a:pPr algn="l" indent="0" marL="0">
              <a:lnSpc>
                <a:spcPts val="2624"/>
              </a:lnSpc>
              <a:buNone/>
            </a:pPr>
            <a:r>
              <a:rPr lang="en-US" sz="1750" dirty="0">
                <a:solidFill>
                  <a:srgbClr val="2B4150"/>
                </a:solidFill>
                <a:latin typeface="Source Sans Pro" pitchFamily="34" charset="0"/>
                <a:ea typeface="Source Sans Pro" pitchFamily="34" charset="-122"/>
                <a:cs typeface="Source Sans Pro" pitchFamily="34" charset="-120"/>
              </a:rPr>
              <a:t>生成モデルの性能向上と応用範囲の拡大</a:t>
            </a:r>
            <a:endParaRPr lang="en-US" sz="1750" dirty="0"/>
          </a:p>
        </p:txBody>
      </p:sp>
      <p:sp>
        <p:nvSpPr>
          <p:cNvPr id="12" name="Shape 9"/>
          <p:cNvSpPr/>
          <p:nvPr/>
        </p:nvSpPr>
        <p:spPr>
          <a:xfrm>
            <a:off x="1416427" y="4027349"/>
            <a:ext cx="777597" cy="27742"/>
          </a:xfrm>
          <a:prstGeom prst="rect">
            <a:avLst/>
          </a:prstGeom>
          <a:solidFill>
            <a:srgbClr val="325F7B"/>
          </a:solidFill>
          <a:ln/>
        </p:spPr>
      </p:sp>
      <p:sp>
        <p:nvSpPr>
          <p:cNvPr id="13" name="Shape 10"/>
          <p:cNvSpPr/>
          <p:nvPr/>
        </p:nvSpPr>
        <p:spPr>
          <a:xfrm>
            <a:off x="916484" y="3791307"/>
            <a:ext cx="499943" cy="499943"/>
          </a:xfrm>
          <a:prstGeom prst="roundRect">
            <a:avLst>
              <a:gd name="adj" fmla="val 13333"/>
            </a:avLst>
          </a:prstGeom>
          <a:solidFill>
            <a:srgbClr val="F6F0E4"/>
          </a:solidFill>
          <a:ln/>
        </p:spPr>
      </p:sp>
      <p:sp>
        <p:nvSpPr>
          <p:cNvPr id="14" name="Text 11"/>
          <p:cNvSpPr/>
          <p:nvPr/>
        </p:nvSpPr>
        <p:spPr>
          <a:xfrm>
            <a:off x="1073765" y="3832979"/>
            <a:ext cx="185380" cy="416481"/>
          </a:xfrm>
          <a:prstGeom prst="rect">
            <a:avLst/>
          </a:prstGeom>
          <a:noFill/>
          <a:ln/>
        </p:spPr>
        <p:txBody>
          <a:bodyPr wrap="none" rtlCol="0" anchor="t"/>
          <a:lstStyle/>
          <a:p>
            <a:pPr algn="ctr" indent="0" marL="0">
              <a:lnSpc>
                <a:spcPts val="3281"/>
              </a:lnSpc>
              <a:buNone/>
            </a:pPr>
            <a:r>
              <a:rPr lang="en-US" sz="2624" dirty="0">
                <a:solidFill>
                  <a:srgbClr val="124E73"/>
                </a:solidFill>
                <a:latin typeface="MuseoModerno" pitchFamily="34" charset="0"/>
                <a:ea typeface="MuseoModerno" pitchFamily="34" charset="-122"/>
                <a:cs typeface="MuseoModerno" pitchFamily="34" charset="-120"/>
              </a:rPr>
              <a:t>2</a:t>
            </a:r>
            <a:endParaRPr lang="en-US" sz="2624" dirty="0"/>
          </a:p>
        </p:txBody>
      </p:sp>
      <p:sp>
        <p:nvSpPr>
          <p:cNvPr id="15" name="Text 12"/>
          <p:cNvSpPr/>
          <p:nvPr/>
        </p:nvSpPr>
        <p:spPr>
          <a:xfrm>
            <a:off x="2388513" y="3763566"/>
            <a:ext cx="2777490" cy="347186"/>
          </a:xfrm>
          <a:prstGeom prst="rect">
            <a:avLst/>
          </a:prstGeom>
          <a:noFill/>
          <a:ln/>
        </p:spPr>
        <p:txBody>
          <a:bodyPr wrap="none" rtlCol="0" anchor="t"/>
          <a:lstStyle/>
          <a:p>
            <a:pPr algn="l" indent="0" marL="0">
              <a:lnSpc>
                <a:spcPts val="2734"/>
              </a:lnSpc>
              <a:buNone/>
            </a:pPr>
            <a:r>
              <a:rPr lang="en-US" sz="2187" dirty="0">
                <a:solidFill>
                  <a:srgbClr val="124E73"/>
                </a:solidFill>
                <a:latin typeface="MuseoModerno" pitchFamily="34" charset="0"/>
                <a:ea typeface="MuseoModerno" pitchFamily="34" charset="-122"/>
                <a:cs typeface="MuseoModerno" pitchFamily="34" charset="-120"/>
              </a:rPr>
              <a:t>倫理的ルール化</a:t>
            </a:r>
            <a:endParaRPr lang="en-US" sz="2187" dirty="0"/>
          </a:p>
        </p:txBody>
      </p:sp>
      <p:sp>
        <p:nvSpPr>
          <p:cNvPr id="16" name="Text 13"/>
          <p:cNvSpPr/>
          <p:nvPr/>
        </p:nvSpPr>
        <p:spPr>
          <a:xfrm>
            <a:off x="2388513" y="4243983"/>
            <a:ext cx="7751088" cy="333256"/>
          </a:xfrm>
          <a:prstGeom prst="rect">
            <a:avLst/>
          </a:prstGeom>
          <a:noFill/>
          <a:ln/>
        </p:spPr>
        <p:txBody>
          <a:bodyPr wrap="none" rtlCol="0" anchor="t"/>
          <a:lstStyle/>
          <a:p>
            <a:pPr algn="l" indent="0" marL="0">
              <a:lnSpc>
                <a:spcPts val="2624"/>
              </a:lnSpc>
              <a:buNone/>
            </a:pPr>
            <a:r>
              <a:rPr lang="en-US" sz="1750" dirty="0">
                <a:solidFill>
                  <a:srgbClr val="2B4150"/>
                </a:solidFill>
                <a:latin typeface="Source Sans Pro" pitchFamily="34" charset="0"/>
                <a:ea typeface="Source Sans Pro" pitchFamily="34" charset="-122"/>
                <a:cs typeface="Source Sans Pro" pitchFamily="34" charset="-120"/>
              </a:rPr>
              <a:t>法制度化と社会的合意形成</a:t>
            </a:r>
            <a:endParaRPr lang="en-US" sz="1750" dirty="0"/>
          </a:p>
        </p:txBody>
      </p:sp>
      <p:sp>
        <p:nvSpPr>
          <p:cNvPr id="17" name="Shape 14"/>
          <p:cNvSpPr/>
          <p:nvPr/>
        </p:nvSpPr>
        <p:spPr>
          <a:xfrm>
            <a:off x="1416427" y="5507534"/>
            <a:ext cx="777597" cy="27742"/>
          </a:xfrm>
          <a:prstGeom prst="rect">
            <a:avLst/>
          </a:prstGeom>
          <a:solidFill>
            <a:srgbClr val="325F7B"/>
          </a:solidFill>
          <a:ln/>
        </p:spPr>
      </p:sp>
      <p:sp>
        <p:nvSpPr>
          <p:cNvPr id="18" name="Shape 15"/>
          <p:cNvSpPr/>
          <p:nvPr/>
        </p:nvSpPr>
        <p:spPr>
          <a:xfrm>
            <a:off x="916484" y="5271492"/>
            <a:ext cx="499943" cy="499943"/>
          </a:xfrm>
          <a:prstGeom prst="roundRect">
            <a:avLst>
              <a:gd name="adj" fmla="val 13333"/>
            </a:avLst>
          </a:prstGeom>
          <a:solidFill>
            <a:srgbClr val="F6F0E4"/>
          </a:solidFill>
          <a:ln/>
        </p:spPr>
      </p:sp>
      <p:sp>
        <p:nvSpPr>
          <p:cNvPr id="19" name="Text 16"/>
          <p:cNvSpPr/>
          <p:nvPr/>
        </p:nvSpPr>
        <p:spPr>
          <a:xfrm>
            <a:off x="1072694" y="5313164"/>
            <a:ext cx="187404" cy="416481"/>
          </a:xfrm>
          <a:prstGeom prst="rect">
            <a:avLst/>
          </a:prstGeom>
          <a:noFill/>
          <a:ln/>
        </p:spPr>
        <p:txBody>
          <a:bodyPr wrap="none" rtlCol="0" anchor="t"/>
          <a:lstStyle/>
          <a:p>
            <a:pPr algn="ctr" indent="0" marL="0">
              <a:lnSpc>
                <a:spcPts val="3281"/>
              </a:lnSpc>
              <a:buNone/>
            </a:pPr>
            <a:r>
              <a:rPr lang="en-US" sz="2624" dirty="0">
                <a:solidFill>
                  <a:srgbClr val="124E73"/>
                </a:solidFill>
                <a:latin typeface="MuseoModerno" pitchFamily="34" charset="0"/>
                <a:ea typeface="MuseoModerno" pitchFamily="34" charset="-122"/>
                <a:cs typeface="MuseoModerno" pitchFamily="34" charset="-120"/>
              </a:rPr>
              <a:t>3</a:t>
            </a:r>
            <a:endParaRPr lang="en-US" sz="2624" dirty="0"/>
          </a:p>
        </p:txBody>
      </p:sp>
      <p:sp>
        <p:nvSpPr>
          <p:cNvPr id="20" name="Text 17"/>
          <p:cNvSpPr/>
          <p:nvPr/>
        </p:nvSpPr>
        <p:spPr>
          <a:xfrm>
            <a:off x="2388513" y="5243751"/>
            <a:ext cx="2777490" cy="347186"/>
          </a:xfrm>
          <a:prstGeom prst="rect">
            <a:avLst/>
          </a:prstGeom>
          <a:noFill/>
          <a:ln/>
        </p:spPr>
        <p:txBody>
          <a:bodyPr wrap="none" rtlCol="0" anchor="t"/>
          <a:lstStyle/>
          <a:p>
            <a:pPr algn="l" indent="0" marL="0">
              <a:lnSpc>
                <a:spcPts val="2734"/>
              </a:lnSpc>
              <a:buNone/>
            </a:pPr>
            <a:r>
              <a:rPr lang="en-US" sz="2187" dirty="0">
                <a:solidFill>
                  <a:srgbClr val="124E73"/>
                </a:solidFill>
                <a:latin typeface="MuseoModerno" pitchFamily="34" charset="0"/>
                <a:ea typeface="MuseoModerno" pitchFamily="34" charset="-122"/>
                <a:cs typeface="MuseoModerno" pitchFamily="34" charset="-120"/>
              </a:rPr>
              <a:t>新産業創出</a:t>
            </a:r>
            <a:endParaRPr lang="en-US" sz="2187" dirty="0"/>
          </a:p>
        </p:txBody>
      </p:sp>
      <p:sp>
        <p:nvSpPr>
          <p:cNvPr id="21" name="Text 18"/>
          <p:cNvSpPr/>
          <p:nvPr/>
        </p:nvSpPr>
        <p:spPr>
          <a:xfrm>
            <a:off x="2388513" y="5724168"/>
            <a:ext cx="7751088" cy="333256"/>
          </a:xfrm>
          <a:prstGeom prst="rect">
            <a:avLst/>
          </a:prstGeom>
          <a:noFill/>
          <a:ln/>
        </p:spPr>
        <p:txBody>
          <a:bodyPr wrap="none" rtlCol="0" anchor="t"/>
          <a:lstStyle/>
          <a:p>
            <a:pPr algn="l" indent="0" marL="0">
              <a:lnSpc>
                <a:spcPts val="2624"/>
              </a:lnSpc>
              <a:buNone/>
            </a:pPr>
            <a:r>
              <a:rPr lang="en-US" sz="1750" dirty="0">
                <a:solidFill>
                  <a:srgbClr val="2B4150"/>
                </a:solidFill>
                <a:latin typeface="Source Sans Pro" pitchFamily="34" charset="0"/>
                <a:ea typeface="Source Sans Pro" pitchFamily="34" charset="-122"/>
                <a:cs typeface="Source Sans Pro" pitchFamily="34" charset="-120"/>
              </a:rPr>
              <a:t>生成AIを活用したサービスの台頭</a:t>
            </a:r>
            <a:endParaRPr lang="en-US" sz="1750" dirty="0"/>
          </a:p>
        </p:txBody>
      </p:sp>
      <p:sp>
        <p:nvSpPr>
          <p:cNvPr id="22" name="Text 19"/>
          <p:cNvSpPr/>
          <p:nvPr/>
        </p:nvSpPr>
        <p:spPr>
          <a:xfrm>
            <a:off x="833199" y="6529507"/>
            <a:ext cx="9306401" cy="666512"/>
          </a:xfrm>
          <a:prstGeom prst="rect">
            <a:avLst/>
          </a:prstGeom>
          <a:noFill/>
          <a:ln/>
        </p:spPr>
        <p:txBody>
          <a:bodyPr wrap="square" rtlCol="0" anchor="t"/>
          <a:lstStyle/>
          <a:p>
            <a:pPr indent="0" marL="0">
              <a:lnSpc>
                <a:spcPts val="2624"/>
              </a:lnSpc>
              <a:buNone/>
            </a:pPr>
            <a:r>
              <a:rPr lang="en-US" sz="1750" dirty="0">
                <a:solidFill>
                  <a:srgbClr val="2B4150"/>
                </a:solidFill>
                <a:latin typeface="Source Sans Pro" pitchFamily="34" charset="0"/>
                <a:ea typeface="Source Sans Pro" pitchFamily="34" charset="-122"/>
                <a:cs typeface="Source Sans Pro" pitchFamily="34" charset="-120"/>
              </a:rPr>
              <a:t>生成AIは、技術的・倫理的な課題解決を経て、多様な分野で重要な役割を果たすことが期待されている。</a:t>
            </a:r>
            <a:endParaRPr lang="en-US" sz="1750" dirty="0"/>
          </a:p>
        </p:txBody>
      </p:sp>
      <p:pic>
        <p:nvPicPr>
          <p:cNvPr id="23" name="Image 1" descr="preencoded.png">
            <a:hlinkClick r:id="rId3" tooltip=""/>
          </p:cNvPr>
          <p:cNvPicPr>
            <a:picLocks noChangeAspect="1"/>
          </p:cNvPicPr>
          <p:nvPr/>
        </p:nvPicPr>
        <p:blipFill>
          <a:blip r:embed="rId2"/>
          <a:stretch>
            <a:fillRect/>
          </a:stretch>
        </p:blipFill>
        <p:spPr>
          <a:xfrm>
            <a:off x="12242153" y="7589520"/>
            <a:ext cx="2296807" cy="54864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0738C"/>
          </a:solidFill>
          <a:ln/>
        </p:spPr>
      </p:sp>
      <p:sp>
        <p:nvSpPr>
          <p:cNvPr id="3" name="Shape 1"/>
          <p:cNvSpPr/>
          <p:nvPr/>
        </p:nvSpPr>
        <p:spPr>
          <a:xfrm>
            <a:off x="0" y="0"/>
            <a:ext cx="14630400" cy="8229600"/>
          </a:xfrm>
          <a:prstGeom prst="rect">
            <a:avLst/>
          </a:prstGeom>
          <a:solidFill>
            <a:srgbClr val="FFFCF5"/>
          </a:solidFill>
          <a:ln/>
        </p:spPr>
      </p:sp>
      <p:sp>
        <p:nvSpPr>
          <p:cNvPr id="4" name="Text 2"/>
          <p:cNvSpPr/>
          <p:nvPr/>
        </p:nvSpPr>
        <p:spPr>
          <a:xfrm>
            <a:off x="2037993" y="2313742"/>
            <a:ext cx="5664279" cy="694373"/>
          </a:xfrm>
          <a:prstGeom prst="rect">
            <a:avLst/>
          </a:prstGeom>
          <a:noFill/>
          <a:ln/>
        </p:spPr>
        <p:txBody>
          <a:bodyPr wrap="none" rtlCol="0" anchor="t"/>
          <a:lstStyle/>
          <a:p>
            <a:pPr indent="0" marL="0">
              <a:lnSpc>
                <a:spcPts val="5468"/>
              </a:lnSpc>
              <a:buNone/>
            </a:pPr>
            <a:r>
              <a:rPr lang="en-US" sz="4374" dirty="0">
                <a:solidFill>
                  <a:srgbClr val="124E73"/>
                </a:solidFill>
                <a:latin typeface="MuseoModerno" pitchFamily="34" charset="0"/>
                <a:ea typeface="MuseoModerno" pitchFamily="34" charset="-122"/>
                <a:cs typeface="MuseoModerno" pitchFamily="34" charset="-120"/>
              </a:rPr>
              <a:t>生成AIの活用に向けて</a:t>
            </a:r>
            <a:endParaRPr lang="en-US" sz="4374" dirty="0"/>
          </a:p>
        </p:txBody>
      </p:sp>
      <p:sp>
        <p:nvSpPr>
          <p:cNvPr id="5" name="Text 3"/>
          <p:cNvSpPr/>
          <p:nvPr/>
        </p:nvSpPr>
        <p:spPr>
          <a:xfrm>
            <a:off x="2037993" y="3563541"/>
            <a:ext cx="2777490" cy="347186"/>
          </a:xfrm>
          <a:prstGeom prst="rect">
            <a:avLst/>
          </a:prstGeom>
          <a:noFill/>
          <a:ln/>
        </p:spPr>
        <p:txBody>
          <a:bodyPr wrap="none" rtlCol="0" anchor="t"/>
          <a:lstStyle/>
          <a:p>
            <a:pPr indent="0" marL="0">
              <a:lnSpc>
                <a:spcPts val="2734"/>
              </a:lnSpc>
              <a:buNone/>
            </a:pPr>
            <a:r>
              <a:rPr lang="en-US" sz="2187" dirty="0">
                <a:solidFill>
                  <a:srgbClr val="124E73"/>
                </a:solidFill>
                <a:latin typeface="MuseoModerno" pitchFamily="34" charset="0"/>
                <a:ea typeface="MuseoModerno" pitchFamily="34" charset="-122"/>
                <a:cs typeface="MuseoModerno" pitchFamily="34" charset="-120"/>
              </a:rPr>
              <a:t>研究開発</a:t>
            </a:r>
            <a:endParaRPr lang="en-US" sz="2187" dirty="0"/>
          </a:p>
        </p:txBody>
      </p:sp>
      <p:sp>
        <p:nvSpPr>
          <p:cNvPr id="6" name="Text 4"/>
          <p:cNvSpPr/>
          <p:nvPr/>
        </p:nvSpPr>
        <p:spPr>
          <a:xfrm>
            <a:off x="2037993" y="4132898"/>
            <a:ext cx="3156347" cy="666512"/>
          </a:xfrm>
          <a:prstGeom prst="rect">
            <a:avLst/>
          </a:prstGeom>
          <a:noFill/>
          <a:ln/>
        </p:spPr>
        <p:txBody>
          <a:bodyPr wrap="square" rtlCol="0" anchor="t"/>
          <a:lstStyle/>
          <a:p>
            <a:pPr indent="0" marL="0">
              <a:lnSpc>
                <a:spcPts val="2624"/>
              </a:lnSpc>
              <a:buNone/>
            </a:pPr>
            <a:r>
              <a:rPr lang="en-US" sz="1750" dirty="0">
                <a:solidFill>
                  <a:srgbClr val="2B4150"/>
                </a:solidFill>
                <a:latin typeface="Source Sans Pro" pitchFamily="34" charset="0"/>
                <a:ea typeface="Source Sans Pro" pitchFamily="34" charset="-122"/>
                <a:cs typeface="Source Sans Pro" pitchFamily="34" charset="-120"/>
              </a:rPr>
              <a:t>生成AIの基礎技術の改良と新たな応用の探索</a:t>
            </a:r>
            <a:endParaRPr lang="en-US" sz="1750" dirty="0"/>
          </a:p>
        </p:txBody>
      </p:sp>
      <p:sp>
        <p:nvSpPr>
          <p:cNvPr id="7" name="Text 5"/>
          <p:cNvSpPr/>
          <p:nvPr/>
        </p:nvSpPr>
        <p:spPr>
          <a:xfrm>
            <a:off x="5743932" y="3563541"/>
            <a:ext cx="2777490" cy="347186"/>
          </a:xfrm>
          <a:prstGeom prst="rect">
            <a:avLst/>
          </a:prstGeom>
          <a:noFill/>
          <a:ln/>
        </p:spPr>
        <p:txBody>
          <a:bodyPr wrap="none" rtlCol="0" anchor="t"/>
          <a:lstStyle/>
          <a:p>
            <a:pPr indent="0" marL="0">
              <a:lnSpc>
                <a:spcPts val="2734"/>
              </a:lnSpc>
              <a:buNone/>
            </a:pPr>
            <a:r>
              <a:rPr lang="en-US" sz="2187" dirty="0">
                <a:solidFill>
                  <a:srgbClr val="124E73"/>
                </a:solidFill>
                <a:latin typeface="MuseoModerno" pitchFamily="34" charset="0"/>
                <a:ea typeface="MuseoModerno" pitchFamily="34" charset="-122"/>
                <a:cs typeface="MuseoModerno" pitchFamily="34" charset="-120"/>
              </a:rPr>
              <a:t>倫理ガイドライン</a:t>
            </a:r>
            <a:endParaRPr lang="en-US" sz="2187" dirty="0"/>
          </a:p>
        </p:txBody>
      </p:sp>
      <p:sp>
        <p:nvSpPr>
          <p:cNvPr id="8" name="Text 6"/>
          <p:cNvSpPr/>
          <p:nvPr/>
        </p:nvSpPr>
        <p:spPr>
          <a:xfrm>
            <a:off x="5743932" y="4132898"/>
            <a:ext cx="3156347" cy="666512"/>
          </a:xfrm>
          <a:prstGeom prst="rect">
            <a:avLst/>
          </a:prstGeom>
          <a:noFill/>
          <a:ln/>
        </p:spPr>
        <p:txBody>
          <a:bodyPr wrap="square" rtlCol="0" anchor="t"/>
          <a:lstStyle/>
          <a:p>
            <a:pPr indent="0" marL="0">
              <a:lnSpc>
                <a:spcPts val="2624"/>
              </a:lnSpc>
              <a:buNone/>
            </a:pPr>
            <a:r>
              <a:rPr lang="en-US" sz="1750" dirty="0">
                <a:solidFill>
                  <a:srgbClr val="2B4150"/>
                </a:solidFill>
                <a:latin typeface="Source Sans Pro" pitchFamily="34" charset="0"/>
                <a:ea typeface="Source Sans Pro" pitchFamily="34" charset="-122"/>
                <a:cs typeface="Source Sans Pro" pitchFamily="34" charset="-120"/>
              </a:rPr>
              <a:t>生成AIの健全な利用を促す法的枠組みの構築</a:t>
            </a:r>
            <a:endParaRPr lang="en-US" sz="1750" dirty="0"/>
          </a:p>
        </p:txBody>
      </p:sp>
      <p:sp>
        <p:nvSpPr>
          <p:cNvPr id="9" name="Text 7"/>
          <p:cNvSpPr/>
          <p:nvPr/>
        </p:nvSpPr>
        <p:spPr>
          <a:xfrm>
            <a:off x="9449872" y="3563541"/>
            <a:ext cx="2777490" cy="347186"/>
          </a:xfrm>
          <a:prstGeom prst="rect">
            <a:avLst/>
          </a:prstGeom>
          <a:noFill/>
          <a:ln/>
        </p:spPr>
        <p:txBody>
          <a:bodyPr wrap="none" rtlCol="0" anchor="t"/>
          <a:lstStyle/>
          <a:p>
            <a:pPr indent="0" marL="0">
              <a:lnSpc>
                <a:spcPts val="2734"/>
              </a:lnSpc>
              <a:buNone/>
            </a:pPr>
            <a:r>
              <a:rPr lang="en-US" sz="2187" dirty="0">
                <a:solidFill>
                  <a:srgbClr val="124E73"/>
                </a:solidFill>
                <a:latin typeface="MuseoModerno" pitchFamily="34" charset="0"/>
                <a:ea typeface="MuseoModerno" pitchFamily="34" charset="-122"/>
                <a:cs typeface="MuseoModerno" pitchFamily="34" charset="-120"/>
              </a:rPr>
              <a:t>産官学連携</a:t>
            </a:r>
            <a:endParaRPr lang="en-US" sz="2187" dirty="0"/>
          </a:p>
        </p:txBody>
      </p:sp>
      <p:sp>
        <p:nvSpPr>
          <p:cNvPr id="10" name="Text 8"/>
          <p:cNvSpPr/>
          <p:nvPr/>
        </p:nvSpPr>
        <p:spPr>
          <a:xfrm>
            <a:off x="9449872" y="4132898"/>
            <a:ext cx="3156347" cy="666512"/>
          </a:xfrm>
          <a:prstGeom prst="rect">
            <a:avLst/>
          </a:prstGeom>
          <a:noFill/>
          <a:ln/>
        </p:spPr>
        <p:txBody>
          <a:bodyPr wrap="square" rtlCol="0" anchor="t"/>
          <a:lstStyle/>
          <a:p>
            <a:pPr indent="0" marL="0">
              <a:lnSpc>
                <a:spcPts val="2624"/>
              </a:lnSpc>
              <a:buNone/>
            </a:pPr>
            <a:r>
              <a:rPr lang="en-US" sz="1750" dirty="0">
                <a:solidFill>
                  <a:srgbClr val="2B4150"/>
                </a:solidFill>
                <a:latin typeface="Source Sans Pro" pitchFamily="34" charset="0"/>
                <a:ea typeface="Source Sans Pro" pitchFamily="34" charset="-122"/>
                <a:cs typeface="Source Sans Pro" pitchFamily="34" charset="-120"/>
              </a:rPr>
              <a:t>多様なステークホルダーの協力による生成AIの社会実装</a:t>
            </a:r>
            <a:endParaRPr lang="en-US" sz="1750" dirty="0"/>
          </a:p>
        </p:txBody>
      </p:sp>
      <p:sp>
        <p:nvSpPr>
          <p:cNvPr id="11" name="Text 9"/>
          <p:cNvSpPr/>
          <p:nvPr/>
        </p:nvSpPr>
        <p:spPr>
          <a:xfrm>
            <a:off x="2037993" y="5249228"/>
            <a:ext cx="10554414" cy="666512"/>
          </a:xfrm>
          <a:prstGeom prst="rect">
            <a:avLst/>
          </a:prstGeom>
          <a:noFill/>
          <a:ln/>
        </p:spPr>
        <p:txBody>
          <a:bodyPr wrap="square" rtlCol="0" anchor="t"/>
          <a:lstStyle/>
          <a:p>
            <a:pPr indent="0" marL="0">
              <a:lnSpc>
                <a:spcPts val="2624"/>
              </a:lnSpc>
              <a:buNone/>
            </a:pPr>
            <a:r>
              <a:rPr lang="en-US" sz="1750" dirty="0">
                <a:solidFill>
                  <a:srgbClr val="2B4150"/>
                </a:solidFill>
                <a:latin typeface="Source Sans Pro" pitchFamily="34" charset="0"/>
                <a:ea typeface="Source Sans Pro" pitchFamily="34" charset="-122"/>
                <a:cs typeface="Source Sans Pro" pitchFamily="34" charset="-120"/>
              </a:rPr>
              <a:t>生成AIの可能性を最大限に引き出すには、技術的・倫理的な課題解決に向けた継続的な取り組みが不可欠である。</a:t>
            </a:r>
            <a:endParaRPr lang="en-US" sz="1750" dirty="0"/>
          </a:p>
        </p:txBody>
      </p:sp>
      <p:pic>
        <p:nvPicPr>
          <p:cNvPr id="12" name="Image 0" descr="preencoded.png">
            <a:hlinkClick r:id="rId2" tooltip=""/>
          </p:cNvPr>
          <p:cNvPicPr>
            <a:picLocks noChangeAspect="1"/>
          </p:cNvPicPr>
          <p:nvPr/>
        </p:nvPicPr>
        <p:blipFill>
          <a:blip r:embed="rId1"/>
          <a:stretch>
            <a:fillRect/>
          </a:stretch>
        </p:blipFill>
        <p:spPr>
          <a:xfrm>
            <a:off x="12242153" y="7589520"/>
            <a:ext cx="2296807" cy="54864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8</Slides>
  <Notes>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Calibri</vt:lpstr>
      <vt:lpstr>Office Theme</vt:lpstr>
      <vt:lpstr>Slide 1</vt:lpstr>
      <vt:lpstr>Slide 2</vt:lpstr>
      <vt:lpstr>Slide 3</vt:lpstr>
      <vt:lpstr>Slide 4</vt:lpstr>
      <vt:lpstr>Slide 5</vt:lpstr>
      <vt:lpstr>Slide 6</vt:lpstr>
      <vt:lpstr>Slide 7</vt:lpstr>
      <vt:lpstr>Slide 8</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2024-06-03T20:03:07Z</dcterms:created>
  <dcterms:modified xsi:type="dcterms:W3CDTF">2024-06-03T20:03:07Z</dcterms:modified>
</cp:coreProperties>
</file>