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notesMasterIdLst>
    <p:notesMasterId r:id="rId10"/>
  </p:notesMasterIdLst>
  <p:sldSz cx="14630400" cy="8229600"/>
  <p:notesSz cx="8229600" cy="14630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hyperlink" Target="https://gamma.app" TargetMode="External"/><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image" Target="../media/image-1-3.png"/><Relationship Id="rId5" Type="http://schemas.openxmlformats.org/officeDocument/2006/relationships/slideLayout" Target="../slideLayouts/slideLayout1.xml"/><Relationship Id="rId6"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2" Type="http://schemas.openxmlformats.org/officeDocument/2006/relationships/hyperlink" Target="https://gamma.app" TargetMode="External"/><Relationship Id="rId1" Type="http://schemas.openxmlformats.org/officeDocument/2006/relationships/image" Target="../media/image-2-1.png"/><Relationship Id="rId3" Type="http://schemas.openxmlformats.org/officeDocument/2006/relationships/slideLayout" Target="../slideLayouts/slideLayout1.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2" Type="http://schemas.openxmlformats.org/officeDocument/2006/relationships/hyperlink" Target="https://gamma.app" TargetMode="External"/><Relationship Id="rId1" Type="http://schemas.openxmlformats.org/officeDocument/2006/relationships/image" Target="../media/image-3-1.png"/><Relationship Id="rId3" Type="http://schemas.openxmlformats.org/officeDocument/2006/relationships/slideLayout" Target="../slideLayouts/slideLayout1.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 Type="http://schemas.openxmlformats.org/officeDocument/2006/relationships/hyperlink" Target="https://gamma.app" TargetMode="External"/><Relationship Id="rId1" Type="http://schemas.openxmlformats.org/officeDocument/2006/relationships/image" Target="../media/image-4-1.png"/><Relationship Id="rId3" Type="http://schemas.openxmlformats.org/officeDocument/2006/relationships/slideLayout" Target="../slideLayouts/slideLayout1.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hyperlink" Target="https://gamma.app" TargetMode="External"/><Relationship Id="rId1" Type="http://schemas.openxmlformats.org/officeDocument/2006/relationships/image" Target="../media/image-5-1.png"/><Relationship Id="rId3" Type="http://schemas.openxmlformats.org/officeDocument/2006/relationships/slideLayout" Target="../slideLayouts/slideLayout1.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 Type="http://schemas.openxmlformats.org/officeDocument/2006/relationships/hyperlink" Target="https://gamma.app" TargetMode="External"/><Relationship Id="rId1" Type="http://schemas.openxmlformats.org/officeDocument/2006/relationships/image" Target="../media/image-6-1.png"/><Relationship Id="rId3" Type="http://schemas.openxmlformats.org/officeDocument/2006/relationships/slideLayout" Target="../slideLayouts/slideLayout1.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6" Type="http://schemas.openxmlformats.org/officeDocument/2006/relationships/hyperlink" Target="https://gamma.app" TargetMode="External"/><Relationship Id="rId1" Type="http://schemas.openxmlformats.org/officeDocument/2006/relationships/image" Target="../media/image-7-1.png"/><Relationship Id="rId2" Type="http://schemas.openxmlformats.org/officeDocument/2006/relationships/image" Target="../media/image-7-2.png"/><Relationship Id="rId3" Type="http://schemas.openxmlformats.org/officeDocument/2006/relationships/image" Target="../media/image-7-3.png"/><Relationship Id="rId4" Type="http://schemas.openxmlformats.org/officeDocument/2006/relationships/image" Target="../media/image-7-4.png"/><Relationship Id="rId5" Type="http://schemas.openxmlformats.org/officeDocument/2006/relationships/image" Target="../media/image-7-5.png"/><Relationship Id="rId7" Type="http://schemas.openxmlformats.org/officeDocument/2006/relationships/slideLayout" Target="../slideLayouts/slideLayout1.xml"/><Relationship Id="rId8"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5" Type="http://schemas.openxmlformats.org/officeDocument/2006/relationships/hyperlink" Target="https://gamma.app" TargetMode="External"/><Relationship Id="rId1" Type="http://schemas.openxmlformats.org/officeDocument/2006/relationships/image" Target="../media/image-8-1.png"/><Relationship Id="rId2" Type="http://schemas.openxmlformats.org/officeDocument/2006/relationships/image" Target="../media/image-8-2.png"/><Relationship Id="rId3" Type="http://schemas.openxmlformats.org/officeDocument/2006/relationships/image" Target="../media/image-8-3.png"/><Relationship Id="rId4" Type="http://schemas.openxmlformats.org/officeDocument/2006/relationships/image" Target="../media/image-8-4.png"/><Relationship Id="rId6" Type="http://schemas.openxmlformats.org/officeDocument/2006/relationships/slideLayout" Target="../slideLayouts/slideLayout1.xml"/><Relationship Id="rId7"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DDD6CC"/>
          </a:solidFill>
          <a:ln/>
        </p:spPr>
      </p:sp>
      <p:sp>
        <p:nvSpPr>
          <p:cNvPr id="3" name="Shape 1"/>
          <p:cNvSpPr/>
          <p:nvPr/>
        </p:nvSpPr>
        <p:spPr>
          <a:xfrm>
            <a:off x="0" y="0"/>
            <a:ext cx="14630400" cy="8229600"/>
          </a:xfrm>
          <a:prstGeom prst="rect">
            <a:avLst/>
          </a:prstGeom>
          <a:solidFill>
            <a:srgbClr val="000000"/>
          </a:solidFill>
          <a:ln/>
        </p:spPr>
      </p:sp>
      <p:pic>
        <p:nvPicPr>
          <p:cNvPr id="4" name="Image 0" descr="preencoded.png">    </p:cNvPr>
          <p:cNvPicPr>
            <a:picLocks noChangeAspect="1"/>
          </p:cNvPicPr>
          <p:nvPr/>
        </p:nvPicPr>
        <p:blipFill>
          <a:blip r:embed="rId1"/>
          <a:stretch>
            <a:fillRect/>
          </a:stretch>
        </p:blipFill>
        <p:spPr>
          <a:xfrm>
            <a:off x="0" y="0"/>
            <a:ext cx="14630400" cy="8229600"/>
          </a:xfrm>
          <a:prstGeom prst="rect">
            <a:avLst/>
          </a:prstGeom>
        </p:spPr>
      </p:pic>
      <p:sp>
        <p:nvSpPr>
          <p:cNvPr id="5" name="Shape 2"/>
          <p:cNvSpPr/>
          <p:nvPr/>
        </p:nvSpPr>
        <p:spPr>
          <a:xfrm>
            <a:off x="0" y="0"/>
            <a:ext cx="14630400" cy="8229600"/>
          </a:xfrm>
          <a:prstGeom prst="rect">
            <a:avLst/>
          </a:prstGeom>
          <a:solidFill>
            <a:srgbClr val="000000">
              <a:alpha val="80000"/>
            </a:srgbClr>
          </a:solidFill>
          <a:ln/>
        </p:spPr>
      </p:sp>
      <p:sp>
        <p:nvSpPr>
          <p:cNvPr id="6" name="Text 3"/>
          <p:cNvSpPr/>
          <p:nvPr/>
        </p:nvSpPr>
        <p:spPr>
          <a:xfrm>
            <a:off x="2037993" y="2616518"/>
            <a:ext cx="7683698" cy="958215"/>
          </a:xfrm>
          <a:prstGeom prst="rect">
            <a:avLst/>
          </a:prstGeom>
          <a:noFill/>
          <a:ln/>
        </p:spPr>
        <p:txBody>
          <a:bodyPr wrap="none" rtlCol="0" anchor="t"/>
          <a:lstStyle/>
          <a:p>
            <a:pPr indent="0" marL="0">
              <a:lnSpc>
                <a:spcPts val="7545"/>
              </a:lnSpc>
              <a:buNone/>
            </a:pPr>
            <a:r>
              <a:rPr lang="en-US" sz="6036" b="1" dirty="0">
                <a:solidFill>
                  <a:srgbClr val="FFFFFF"/>
                </a:solidFill>
                <a:latin typeface="Lato" pitchFamily="34" charset="0"/>
                <a:ea typeface="Lato" pitchFamily="34" charset="-122"/>
                <a:cs typeface="Lato" pitchFamily="34" charset="-120"/>
              </a:rPr>
              <a:t>生成AIの可能性と課題</a:t>
            </a:r>
            <a:endParaRPr lang="en-US" sz="6036" dirty="0"/>
          </a:p>
        </p:txBody>
      </p:sp>
      <p:sp>
        <p:nvSpPr>
          <p:cNvPr id="7" name="Text 4"/>
          <p:cNvSpPr/>
          <p:nvPr/>
        </p:nvSpPr>
        <p:spPr>
          <a:xfrm>
            <a:off x="2037993" y="3907988"/>
            <a:ext cx="10554414" cy="1066205"/>
          </a:xfrm>
          <a:prstGeom prst="rect">
            <a:avLst/>
          </a:prstGeom>
          <a:noFill/>
          <a:ln/>
        </p:spPr>
        <p:txBody>
          <a:bodyPr wrap="square" rtlCol="0" anchor="t"/>
          <a:lstStyle/>
          <a:p>
            <a:pPr indent="0" marL="0">
              <a:lnSpc>
                <a:spcPts val="2799"/>
              </a:lnSpc>
              <a:buNone/>
            </a:pPr>
            <a:r>
              <a:rPr lang="en-US" sz="1750" dirty="0">
                <a:solidFill>
                  <a:srgbClr val="FFFFFF"/>
                </a:solidFill>
                <a:latin typeface="Lato" pitchFamily="34" charset="0"/>
                <a:ea typeface="Lato" pitchFamily="34" charset="-122"/>
                <a:cs typeface="Lato" pitchFamily="34" charset="-120"/>
              </a:rPr>
              <a:t>生成AIは、画像や文章を自動的に生成する技術であり、様々な分野での応用が期待されています。本書では、生成AIの仕組み、応用分野、長短所、倫理的課題、展望などについて、学術的な観点から概説します。</a:t>
            </a:r>
            <a:endParaRPr lang="en-US" sz="1750" dirty="0"/>
          </a:p>
        </p:txBody>
      </p:sp>
      <p:sp>
        <p:nvSpPr>
          <p:cNvPr id="8" name="Shape 5"/>
          <p:cNvSpPr/>
          <p:nvPr/>
        </p:nvSpPr>
        <p:spPr>
          <a:xfrm>
            <a:off x="2037993" y="5240774"/>
            <a:ext cx="355402" cy="355402"/>
          </a:xfrm>
          <a:prstGeom prst="roundRect">
            <a:avLst>
              <a:gd name="adj" fmla="val 25726039"/>
            </a:avLst>
          </a:prstGeom>
          <a:noFill/>
          <a:ln w="7620">
            <a:solidFill>
              <a:srgbClr val="FFFFFF"/>
            </a:solidFill>
            <a:prstDash val="solid"/>
          </a:ln>
        </p:spPr>
      </p:sp>
      <p:pic>
        <p:nvPicPr>
          <p:cNvPr id="9" name="Image 1" descr="preencoded.png">    </p:cNvPr>
          <p:cNvPicPr>
            <a:picLocks noChangeAspect="1"/>
          </p:cNvPicPr>
          <p:nvPr/>
        </p:nvPicPr>
        <p:blipFill>
          <a:blip r:embed="rId2"/>
          <a:stretch>
            <a:fillRect/>
          </a:stretch>
        </p:blipFill>
        <p:spPr>
          <a:xfrm>
            <a:off x="2045613" y="5248394"/>
            <a:ext cx="340162" cy="340162"/>
          </a:xfrm>
          <a:prstGeom prst="rect">
            <a:avLst/>
          </a:prstGeom>
        </p:spPr>
      </p:pic>
      <p:sp>
        <p:nvSpPr>
          <p:cNvPr id="10" name="Text 6"/>
          <p:cNvSpPr/>
          <p:nvPr/>
        </p:nvSpPr>
        <p:spPr>
          <a:xfrm>
            <a:off x="2504480" y="5224105"/>
            <a:ext cx="1089660" cy="388858"/>
          </a:xfrm>
          <a:prstGeom prst="rect">
            <a:avLst/>
          </a:prstGeom>
          <a:noFill/>
          <a:ln/>
        </p:spPr>
        <p:txBody>
          <a:bodyPr wrap="none" rtlCol="0" anchor="t"/>
          <a:lstStyle/>
          <a:p>
            <a:pPr algn="l" indent="0" marL="0">
              <a:lnSpc>
                <a:spcPts val="3062"/>
              </a:lnSpc>
              <a:buNone/>
            </a:pPr>
            <a:r>
              <a:rPr lang="en-US" sz="2187" b="1" dirty="0">
                <a:solidFill>
                  <a:srgbClr val="FFFFFF"/>
                </a:solidFill>
                <a:latin typeface="Lato" pitchFamily="34" charset="0"/>
                <a:ea typeface="Lato" pitchFamily="34" charset="-122"/>
                <a:cs typeface="Lato" pitchFamily="34" charset="-120"/>
              </a:rPr>
              <a:t>by genAI</a:t>
            </a:r>
            <a:endParaRPr lang="en-US" sz="2187" dirty="0"/>
          </a:p>
        </p:txBody>
      </p:sp>
      <p:pic>
        <p:nvPicPr>
          <p:cNvPr id="11" name="Image 2" descr="preencoded.png">
            <a:hlinkClick r:id="rId4" tooltip=""/>
          </p:cNvPr>
          <p:cNvPicPr>
            <a:picLocks noChangeAspect="1"/>
          </p:cNvPicPr>
          <p:nvPr/>
        </p:nvPicPr>
        <p:blipFill>
          <a:blip r:embed="rId3"/>
          <a:stretch>
            <a:fillRect/>
          </a:stretch>
        </p:blipFill>
        <p:spPr>
          <a:xfrm>
            <a:off x="12242153" y="7589520"/>
            <a:ext cx="2296807" cy="5486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DDD6CC"/>
          </a:solidFill>
          <a:ln/>
        </p:spPr>
      </p:sp>
      <p:sp>
        <p:nvSpPr>
          <p:cNvPr id="3" name="Shape 1"/>
          <p:cNvSpPr/>
          <p:nvPr/>
        </p:nvSpPr>
        <p:spPr>
          <a:xfrm>
            <a:off x="0" y="0"/>
            <a:ext cx="14630400" cy="8229600"/>
          </a:xfrm>
          <a:prstGeom prst="rect">
            <a:avLst/>
          </a:prstGeom>
          <a:solidFill>
            <a:srgbClr val="EFECE6"/>
          </a:solidFill>
          <a:ln/>
        </p:spPr>
      </p:sp>
      <p:sp>
        <p:nvSpPr>
          <p:cNvPr id="4" name="Text 2"/>
          <p:cNvSpPr/>
          <p:nvPr/>
        </p:nvSpPr>
        <p:spPr>
          <a:xfrm>
            <a:off x="2037993" y="3012281"/>
            <a:ext cx="5554980" cy="694373"/>
          </a:xfrm>
          <a:prstGeom prst="rect">
            <a:avLst/>
          </a:prstGeom>
          <a:noFill/>
          <a:ln/>
        </p:spPr>
        <p:txBody>
          <a:bodyPr wrap="none" rtlCol="0" anchor="t"/>
          <a:lstStyle/>
          <a:p>
            <a:pPr indent="0" marL="0">
              <a:lnSpc>
                <a:spcPts val="5468"/>
              </a:lnSpc>
              <a:buNone/>
            </a:pPr>
            <a:r>
              <a:rPr lang="en-US" sz="4374" b="1" dirty="0">
                <a:solidFill>
                  <a:srgbClr val="282824"/>
                </a:solidFill>
                <a:latin typeface="Lato" pitchFamily="34" charset="0"/>
                <a:ea typeface="Lato" pitchFamily="34" charset="-122"/>
                <a:cs typeface="Lato" pitchFamily="34" charset="-120"/>
              </a:rPr>
              <a:t>生成AIの仕組み</a:t>
            </a:r>
            <a:endParaRPr lang="en-US" sz="4374" dirty="0"/>
          </a:p>
        </p:txBody>
      </p:sp>
      <p:sp>
        <p:nvSpPr>
          <p:cNvPr id="5" name="Text 3"/>
          <p:cNvSpPr/>
          <p:nvPr/>
        </p:nvSpPr>
        <p:spPr>
          <a:xfrm>
            <a:off x="2037993" y="4150995"/>
            <a:ext cx="10554414" cy="1066205"/>
          </a:xfrm>
          <a:prstGeom prst="rect">
            <a:avLst/>
          </a:prstGeom>
          <a:noFill/>
          <a:ln/>
        </p:spPr>
        <p:txBody>
          <a:bodyPr wrap="squar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生成AIの中核をなすのは、機械学習の手法の一つであるGenerative Adversarial Network(GAN)です。GANは、生成器と識別器の2つのモデルが相互に学習し合うことで、新しい画像や文章を生成することができます。この仕組みにより、生成AIは高度な表現能力を発揮します。</a:t>
            </a:r>
            <a:endParaRPr lang="en-US" sz="1750" dirty="0"/>
          </a:p>
        </p:txBody>
      </p:sp>
      <p:pic>
        <p:nvPicPr>
          <p:cNvPr id="6" name="Image 0" descr="preencoded.png">
            <a:hlinkClick r:id="rId2" tooltip=""/>
          </p:cNvPr>
          <p:cNvPicPr>
            <a:picLocks noChangeAspect="1"/>
          </p:cNvPicPr>
          <p:nvPr/>
        </p:nvPicPr>
        <p:blipFill>
          <a:blip r:embed="rId1"/>
          <a:stretch>
            <a:fillRect/>
          </a:stretch>
        </p:blipFill>
        <p:spPr>
          <a:xfrm>
            <a:off x="12242153" y="7589520"/>
            <a:ext cx="2296807" cy="5486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DDD6CC"/>
          </a:solidFill>
          <a:ln/>
        </p:spPr>
      </p:sp>
      <p:sp>
        <p:nvSpPr>
          <p:cNvPr id="3" name="Shape 1"/>
          <p:cNvSpPr/>
          <p:nvPr/>
        </p:nvSpPr>
        <p:spPr>
          <a:xfrm>
            <a:off x="0" y="0"/>
            <a:ext cx="14630400" cy="8229600"/>
          </a:xfrm>
          <a:prstGeom prst="rect">
            <a:avLst/>
          </a:prstGeom>
          <a:solidFill>
            <a:srgbClr val="EFECE6"/>
          </a:solidFill>
          <a:ln/>
        </p:spPr>
      </p:sp>
      <p:sp>
        <p:nvSpPr>
          <p:cNvPr id="4" name="Text 2"/>
          <p:cNvSpPr/>
          <p:nvPr/>
        </p:nvSpPr>
        <p:spPr>
          <a:xfrm>
            <a:off x="2037993" y="2176582"/>
            <a:ext cx="5554980" cy="694373"/>
          </a:xfrm>
          <a:prstGeom prst="rect">
            <a:avLst/>
          </a:prstGeom>
          <a:noFill/>
          <a:ln/>
        </p:spPr>
        <p:txBody>
          <a:bodyPr wrap="none" rtlCol="0" anchor="t"/>
          <a:lstStyle/>
          <a:p>
            <a:pPr indent="0" marL="0">
              <a:lnSpc>
                <a:spcPts val="5468"/>
              </a:lnSpc>
              <a:buNone/>
            </a:pPr>
            <a:r>
              <a:rPr lang="en-US" sz="4374" b="1" dirty="0">
                <a:solidFill>
                  <a:srgbClr val="282824"/>
                </a:solidFill>
                <a:latin typeface="Lato" pitchFamily="34" charset="0"/>
                <a:ea typeface="Lato" pitchFamily="34" charset="-122"/>
                <a:cs typeface="Lato" pitchFamily="34" charset="-120"/>
              </a:rPr>
              <a:t>生成AIの応用分野</a:t>
            </a:r>
            <a:endParaRPr lang="en-US" sz="4374" dirty="0"/>
          </a:p>
        </p:txBody>
      </p:sp>
      <p:sp>
        <p:nvSpPr>
          <p:cNvPr id="5" name="Text 3"/>
          <p:cNvSpPr/>
          <p:nvPr/>
        </p:nvSpPr>
        <p:spPr>
          <a:xfrm>
            <a:off x="2393394" y="3315295"/>
            <a:ext cx="10199013" cy="355402"/>
          </a:xfrm>
          <a:prstGeom prst="rect">
            <a:avLst/>
          </a:prstGeom>
          <a:noFill/>
          <a:ln/>
        </p:spPr>
        <p:txBody>
          <a:bodyPr wrap="none" rtlCol="0" anchor="t"/>
          <a:lstStyle/>
          <a:p>
            <a:pPr algn="l" marL="342900" indent="-342900">
              <a:lnSpc>
                <a:spcPts val="2799"/>
              </a:lnSpc>
              <a:buSzPct val="100000"/>
              <a:buChar char="•"/>
            </a:pPr>
            <a:r>
              <a:rPr lang="en-US" sz="1750" dirty="0">
                <a:solidFill>
                  <a:srgbClr val="4A4A45"/>
                </a:solidFill>
                <a:latin typeface="Lato" pitchFamily="34" charset="0"/>
                <a:ea typeface="Lato" pitchFamily="34" charset="-122"/>
                <a:cs typeface="Lato" pitchFamily="34" charset="-120"/>
              </a:rPr>
              <a:t>創造性豊かなコンテンツ制作</a:t>
            </a:r>
            <a:endParaRPr lang="en-US" sz="1750" dirty="0"/>
          </a:p>
        </p:txBody>
      </p:sp>
      <p:sp>
        <p:nvSpPr>
          <p:cNvPr id="6" name="Text 4"/>
          <p:cNvSpPr/>
          <p:nvPr/>
        </p:nvSpPr>
        <p:spPr>
          <a:xfrm>
            <a:off x="2393394" y="3759518"/>
            <a:ext cx="10199013" cy="355402"/>
          </a:xfrm>
          <a:prstGeom prst="rect">
            <a:avLst/>
          </a:prstGeom>
          <a:noFill/>
          <a:ln/>
        </p:spPr>
        <p:txBody>
          <a:bodyPr wrap="none" rtlCol="0" anchor="t"/>
          <a:lstStyle/>
          <a:p>
            <a:pPr algn="l" marL="342900" indent="-342900">
              <a:lnSpc>
                <a:spcPts val="2799"/>
              </a:lnSpc>
              <a:buSzPct val="100000"/>
              <a:buChar char="•"/>
            </a:pPr>
            <a:r>
              <a:rPr lang="en-US" sz="1750" dirty="0">
                <a:solidFill>
                  <a:srgbClr val="4A4A45"/>
                </a:solidFill>
                <a:latin typeface="Lato" pitchFamily="34" charset="0"/>
                <a:ea typeface="Lato" pitchFamily="34" charset="-122"/>
                <a:cs typeface="Lato" pitchFamily="34" charset="-120"/>
              </a:rPr>
              <a:t>医療画像診断の支援</a:t>
            </a:r>
            <a:endParaRPr lang="en-US" sz="1750" dirty="0"/>
          </a:p>
        </p:txBody>
      </p:sp>
      <p:sp>
        <p:nvSpPr>
          <p:cNvPr id="7" name="Text 5"/>
          <p:cNvSpPr/>
          <p:nvPr/>
        </p:nvSpPr>
        <p:spPr>
          <a:xfrm>
            <a:off x="2393394" y="4203740"/>
            <a:ext cx="10199013" cy="355402"/>
          </a:xfrm>
          <a:prstGeom prst="rect">
            <a:avLst/>
          </a:prstGeom>
          <a:noFill/>
          <a:ln/>
        </p:spPr>
        <p:txBody>
          <a:bodyPr wrap="none" rtlCol="0" anchor="t"/>
          <a:lstStyle/>
          <a:p>
            <a:pPr algn="l" marL="342900" indent="-342900">
              <a:lnSpc>
                <a:spcPts val="2799"/>
              </a:lnSpc>
              <a:buSzPct val="100000"/>
              <a:buChar char="•"/>
            </a:pPr>
            <a:r>
              <a:rPr lang="en-US" sz="1750" dirty="0">
                <a:solidFill>
                  <a:srgbClr val="4A4A45"/>
                </a:solidFill>
                <a:latin typeface="Lato" pitchFamily="34" charset="0"/>
                <a:ea typeface="Lato" pitchFamily="34" charset="-122"/>
                <a:cs typeface="Lato" pitchFamily="34" charset="-120"/>
              </a:rPr>
              <a:t>製品デザインの自動化</a:t>
            </a:r>
            <a:endParaRPr lang="en-US" sz="1750" dirty="0"/>
          </a:p>
        </p:txBody>
      </p:sp>
      <p:sp>
        <p:nvSpPr>
          <p:cNvPr id="8" name="Text 6"/>
          <p:cNvSpPr/>
          <p:nvPr/>
        </p:nvSpPr>
        <p:spPr>
          <a:xfrm>
            <a:off x="2393394" y="4647962"/>
            <a:ext cx="10199013" cy="355402"/>
          </a:xfrm>
          <a:prstGeom prst="rect">
            <a:avLst/>
          </a:prstGeom>
          <a:noFill/>
          <a:ln/>
        </p:spPr>
        <p:txBody>
          <a:bodyPr wrap="none" rtlCol="0" anchor="t"/>
          <a:lstStyle/>
          <a:p>
            <a:pPr algn="l" marL="342900" indent="-342900">
              <a:lnSpc>
                <a:spcPts val="2799"/>
              </a:lnSpc>
              <a:buSzPct val="100000"/>
              <a:buChar char="•"/>
            </a:pPr>
            <a:r>
              <a:rPr lang="en-US" sz="1750" dirty="0">
                <a:solidFill>
                  <a:srgbClr val="4A4A45"/>
                </a:solidFill>
                <a:latin typeface="Lato" pitchFamily="34" charset="0"/>
                <a:ea typeface="Lato" pitchFamily="34" charset="-122"/>
                <a:cs typeface="Lato" pitchFamily="34" charset="-120"/>
              </a:rPr>
              <a:t>自然言語処理による対話システム</a:t>
            </a:r>
            <a:endParaRPr lang="en-US" sz="1750" dirty="0"/>
          </a:p>
        </p:txBody>
      </p:sp>
      <p:sp>
        <p:nvSpPr>
          <p:cNvPr id="9" name="Text 7"/>
          <p:cNvSpPr/>
          <p:nvPr/>
        </p:nvSpPr>
        <p:spPr>
          <a:xfrm>
            <a:off x="2393394" y="5092184"/>
            <a:ext cx="10199013" cy="355402"/>
          </a:xfrm>
          <a:prstGeom prst="rect">
            <a:avLst/>
          </a:prstGeom>
          <a:noFill/>
          <a:ln/>
        </p:spPr>
        <p:txBody>
          <a:bodyPr wrap="none" rtlCol="0" anchor="t"/>
          <a:lstStyle/>
          <a:p>
            <a:pPr algn="l" marL="342900" indent="-342900">
              <a:lnSpc>
                <a:spcPts val="2799"/>
              </a:lnSpc>
              <a:buSzPct val="100000"/>
              <a:buChar char="•"/>
            </a:pPr>
            <a:r>
              <a:rPr lang="en-US" sz="1750" dirty="0">
                <a:solidFill>
                  <a:srgbClr val="4A4A45"/>
                </a:solidFill>
                <a:latin typeface="Lato" pitchFamily="34" charset="0"/>
                <a:ea typeface="Lato" pitchFamily="34" charset="-122"/>
                <a:cs typeface="Lato" pitchFamily="34" charset="-120"/>
              </a:rPr>
              <a:t>疑似データの生成による機械学習の強化</a:t>
            </a:r>
            <a:endParaRPr lang="en-US" sz="1750" dirty="0"/>
          </a:p>
        </p:txBody>
      </p:sp>
      <p:sp>
        <p:nvSpPr>
          <p:cNvPr id="10" name="Text 8"/>
          <p:cNvSpPr/>
          <p:nvPr/>
        </p:nvSpPr>
        <p:spPr>
          <a:xfrm>
            <a:off x="2037993" y="5697498"/>
            <a:ext cx="10554414"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生成AIは、専門家の生産性向上や新たなアイデアの創出に貢献できる可能性があります。</a:t>
            </a:r>
            <a:endParaRPr lang="en-US" sz="1750" dirty="0"/>
          </a:p>
        </p:txBody>
      </p:sp>
      <p:pic>
        <p:nvPicPr>
          <p:cNvPr id="11" name="Image 0" descr="preencoded.png">
            <a:hlinkClick r:id="rId2" tooltip=""/>
          </p:cNvPr>
          <p:cNvPicPr>
            <a:picLocks noChangeAspect="1"/>
          </p:cNvPicPr>
          <p:nvPr/>
        </p:nvPicPr>
        <p:blipFill>
          <a:blip r:embed="rId1"/>
          <a:stretch>
            <a:fillRect/>
          </a:stretch>
        </p:blipFill>
        <p:spPr>
          <a:xfrm>
            <a:off x="12242153" y="7589520"/>
            <a:ext cx="2296807" cy="54864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DDD6CC"/>
          </a:solidFill>
          <a:ln/>
        </p:spPr>
      </p:sp>
      <p:sp>
        <p:nvSpPr>
          <p:cNvPr id="3" name="Shape 1"/>
          <p:cNvSpPr/>
          <p:nvPr/>
        </p:nvSpPr>
        <p:spPr>
          <a:xfrm>
            <a:off x="0" y="0"/>
            <a:ext cx="14630400" cy="8229600"/>
          </a:xfrm>
          <a:prstGeom prst="rect">
            <a:avLst/>
          </a:prstGeom>
          <a:solidFill>
            <a:srgbClr val="EFECE6"/>
          </a:solidFill>
          <a:ln/>
        </p:spPr>
      </p:sp>
      <p:sp>
        <p:nvSpPr>
          <p:cNvPr id="4" name="Text 2"/>
          <p:cNvSpPr/>
          <p:nvPr/>
        </p:nvSpPr>
        <p:spPr>
          <a:xfrm>
            <a:off x="2037993" y="2447211"/>
            <a:ext cx="5554980" cy="694373"/>
          </a:xfrm>
          <a:prstGeom prst="rect">
            <a:avLst/>
          </a:prstGeom>
          <a:noFill/>
          <a:ln/>
        </p:spPr>
        <p:txBody>
          <a:bodyPr wrap="none" rtlCol="0" anchor="t"/>
          <a:lstStyle/>
          <a:p>
            <a:pPr indent="0" marL="0">
              <a:lnSpc>
                <a:spcPts val="5468"/>
              </a:lnSpc>
              <a:buNone/>
            </a:pPr>
            <a:r>
              <a:rPr lang="en-US" sz="4374" b="1" dirty="0">
                <a:solidFill>
                  <a:srgbClr val="282824"/>
                </a:solidFill>
                <a:latin typeface="Lato" pitchFamily="34" charset="0"/>
                <a:ea typeface="Lato" pitchFamily="34" charset="-122"/>
                <a:cs typeface="Lato" pitchFamily="34" charset="-120"/>
              </a:rPr>
              <a:t>生成AIの長所と短所</a:t>
            </a:r>
            <a:endParaRPr lang="en-US" sz="4374" dirty="0"/>
          </a:p>
        </p:txBody>
      </p:sp>
      <p:sp>
        <p:nvSpPr>
          <p:cNvPr id="5" name="Text 3"/>
          <p:cNvSpPr/>
          <p:nvPr/>
        </p:nvSpPr>
        <p:spPr>
          <a:xfrm>
            <a:off x="2037993" y="3697010"/>
            <a:ext cx="2777490" cy="347186"/>
          </a:xfrm>
          <a:prstGeom prst="rect">
            <a:avLst/>
          </a:prstGeom>
          <a:noFill/>
          <a:ln/>
        </p:spPr>
        <p:txBody>
          <a:bodyPr wrap="none" rtlCol="0" anchor="t"/>
          <a:lstStyle/>
          <a:p>
            <a:pPr indent="0" marL="0">
              <a:lnSpc>
                <a:spcPts val="2734"/>
              </a:lnSpc>
              <a:buNone/>
            </a:pPr>
            <a:r>
              <a:rPr lang="en-US" sz="2187" b="1" dirty="0">
                <a:solidFill>
                  <a:srgbClr val="282824"/>
                </a:solidFill>
                <a:latin typeface="Lato" pitchFamily="34" charset="0"/>
                <a:ea typeface="Lato" pitchFamily="34" charset="-122"/>
                <a:cs typeface="Lato" pitchFamily="34" charset="-120"/>
              </a:rPr>
              <a:t>長所</a:t>
            </a:r>
            <a:endParaRPr lang="en-US" sz="2187" dirty="0"/>
          </a:p>
        </p:txBody>
      </p:sp>
      <p:sp>
        <p:nvSpPr>
          <p:cNvPr id="6" name="Text 4"/>
          <p:cNvSpPr/>
          <p:nvPr/>
        </p:nvSpPr>
        <p:spPr>
          <a:xfrm>
            <a:off x="2037993" y="4266367"/>
            <a:ext cx="5006221" cy="710803"/>
          </a:xfrm>
          <a:prstGeom prst="rect">
            <a:avLst/>
          </a:prstGeom>
          <a:noFill/>
          <a:ln/>
        </p:spPr>
        <p:txBody>
          <a:bodyPr wrap="squar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高度な表現力、人間の作業を補完、コストと時間の削減、創造性の促進</a:t>
            </a:r>
            <a:endParaRPr lang="en-US" sz="1750" dirty="0"/>
          </a:p>
        </p:txBody>
      </p:sp>
      <p:sp>
        <p:nvSpPr>
          <p:cNvPr id="7" name="Text 5"/>
          <p:cNvSpPr/>
          <p:nvPr/>
        </p:nvSpPr>
        <p:spPr>
          <a:xfrm>
            <a:off x="7593806" y="3697010"/>
            <a:ext cx="2777490" cy="347186"/>
          </a:xfrm>
          <a:prstGeom prst="rect">
            <a:avLst/>
          </a:prstGeom>
          <a:noFill/>
          <a:ln/>
        </p:spPr>
        <p:txBody>
          <a:bodyPr wrap="none" rtlCol="0" anchor="t"/>
          <a:lstStyle/>
          <a:p>
            <a:pPr indent="0" marL="0">
              <a:lnSpc>
                <a:spcPts val="2734"/>
              </a:lnSpc>
              <a:buNone/>
            </a:pPr>
            <a:r>
              <a:rPr lang="en-US" sz="2187" b="1" dirty="0">
                <a:solidFill>
                  <a:srgbClr val="282824"/>
                </a:solidFill>
                <a:latin typeface="Lato" pitchFamily="34" charset="0"/>
                <a:ea typeface="Lato" pitchFamily="34" charset="-122"/>
                <a:cs typeface="Lato" pitchFamily="34" charset="-120"/>
              </a:rPr>
              <a:t>短所</a:t>
            </a:r>
            <a:endParaRPr lang="en-US" sz="2187" dirty="0"/>
          </a:p>
        </p:txBody>
      </p:sp>
      <p:sp>
        <p:nvSpPr>
          <p:cNvPr id="8" name="Text 6"/>
          <p:cNvSpPr/>
          <p:nvPr/>
        </p:nvSpPr>
        <p:spPr>
          <a:xfrm>
            <a:off x="7593806" y="4266367"/>
            <a:ext cx="5006221" cy="710803"/>
          </a:xfrm>
          <a:prstGeom prst="rect">
            <a:avLst/>
          </a:prstGeom>
          <a:noFill/>
          <a:ln/>
        </p:spPr>
        <p:txBody>
          <a:bodyPr wrap="squar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バイアスや誤情報の生成、倫理面での懸念、ユーザーの混乱、技術の複雑性</a:t>
            </a:r>
            <a:endParaRPr lang="en-US" sz="1750" dirty="0"/>
          </a:p>
        </p:txBody>
      </p:sp>
      <p:sp>
        <p:nvSpPr>
          <p:cNvPr id="9" name="Text 7"/>
          <p:cNvSpPr/>
          <p:nvPr/>
        </p:nvSpPr>
        <p:spPr>
          <a:xfrm>
            <a:off x="2037993" y="5426988"/>
            <a:ext cx="10554414"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生成AIは便利な反面、慎重に扱う必要がある技術です。</a:t>
            </a:r>
            <a:endParaRPr lang="en-US" sz="1750" dirty="0"/>
          </a:p>
        </p:txBody>
      </p:sp>
      <p:pic>
        <p:nvPicPr>
          <p:cNvPr id="10" name="Image 0" descr="preencoded.png">
            <a:hlinkClick r:id="rId2" tooltip=""/>
          </p:cNvPr>
          <p:cNvPicPr>
            <a:picLocks noChangeAspect="1"/>
          </p:cNvPicPr>
          <p:nvPr/>
        </p:nvPicPr>
        <p:blipFill>
          <a:blip r:embed="rId1"/>
          <a:stretch>
            <a:fillRect/>
          </a:stretch>
        </p:blipFill>
        <p:spPr>
          <a:xfrm>
            <a:off x="12242153" y="7589520"/>
            <a:ext cx="2296807" cy="54864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DDD6CC"/>
          </a:solidFill>
          <a:ln/>
        </p:spPr>
      </p:sp>
      <p:sp>
        <p:nvSpPr>
          <p:cNvPr id="3" name="Shape 1"/>
          <p:cNvSpPr/>
          <p:nvPr/>
        </p:nvSpPr>
        <p:spPr>
          <a:xfrm>
            <a:off x="0" y="0"/>
            <a:ext cx="14630400" cy="8229600"/>
          </a:xfrm>
          <a:prstGeom prst="rect">
            <a:avLst/>
          </a:prstGeom>
          <a:solidFill>
            <a:srgbClr val="EFECE6"/>
          </a:solidFill>
          <a:ln/>
        </p:spPr>
      </p:sp>
      <p:sp>
        <p:nvSpPr>
          <p:cNvPr id="4" name="Text 2"/>
          <p:cNvSpPr/>
          <p:nvPr/>
        </p:nvSpPr>
        <p:spPr>
          <a:xfrm>
            <a:off x="2037993" y="2344460"/>
            <a:ext cx="5554980" cy="694373"/>
          </a:xfrm>
          <a:prstGeom prst="rect">
            <a:avLst/>
          </a:prstGeom>
          <a:noFill/>
          <a:ln/>
        </p:spPr>
        <p:txBody>
          <a:bodyPr wrap="none" rtlCol="0" anchor="t"/>
          <a:lstStyle/>
          <a:p>
            <a:pPr indent="0" marL="0">
              <a:lnSpc>
                <a:spcPts val="5468"/>
              </a:lnSpc>
              <a:buNone/>
            </a:pPr>
            <a:r>
              <a:rPr lang="en-US" sz="4374" b="1" dirty="0">
                <a:solidFill>
                  <a:srgbClr val="282824"/>
                </a:solidFill>
                <a:latin typeface="Lato" pitchFamily="34" charset="0"/>
                <a:ea typeface="Lato" pitchFamily="34" charset="-122"/>
                <a:cs typeface="Lato" pitchFamily="34" charset="-120"/>
              </a:rPr>
              <a:t>生成AIの倫理的課題</a:t>
            </a:r>
            <a:endParaRPr lang="en-US" sz="4374" dirty="0"/>
          </a:p>
        </p:txBody>
      </p:sp>
      <p:sp>
        <p:nvSpPr>
          <p:cNvPr id="5" name="Shape 3"/>
          <p:cNvSpPr/>
          <p:nvPr/>
        </p:nvSpPr>
        <p:spPr>
          <a:xfrm>
            <a:off x="2037993" y="3733086"/>
            <a:ext cx="499943" cy="499943"/>
          </a:xfrm>
          <a:prstGeom prst="roundRect">
            <a:avLst>
              <a:gd name="adj" fmla="val 26667"/>
            </a:avLst>
          </a:prstGeom>
          <a:solidFill>
            <a:srgbClr val="E1DBD0"/>
          </a:solidFill>
          <a:ln/>
        </p:spPr>
      </p:sp>
      <p:sp>
        <p:nvSpPr>
          <p:cNvPr id="6" name="Text 4"/>
          <p:cNvSpPr/>
          <p:nvPr/>
        </p:nvSpPr>
        <p:spPr>
          <a:xfrm>
            <a:off x="2191226" y="3774758"/>
            <a:ext cx="193358" cy="416481"/>
          </a:xfrm>
          <a:prstGeom prst="rect">
            <a:avLst/>
          </a:prstGeom>
          <a:noFill/>
          <a:ln/>
        </p:spPr>
        <p:txBody>
          <a:bodyPr wrap="none" rtlCol="0" anchor="t"/>
          <a:lstStyle/>
          <a:p>
            <a:pPr algn="ctr" indent="0" marL="0">
              <a:lnSpc>
                <a:spcPts val="3281"/>
              </a:lnSpc>
              <a:buNone/>
            </a:pPr>
            <a:r>
              <a:rPr lang="en-US" sz="2624" b="1" dirty="0">
                <a:solidFill>
                  <a:srgbClr val="282824"/>
                </a:solidFill>
                <a:latin typeface="Lato" pitchFamily="34" charset="0"/>
                <a:ea typeface="Lato" pitchFamily="34" charset="-122"/>
                <a:cs typeface="Lato" pitchFamily="34" charset="-120"/>
              </a:rPr>
              <a:t>1</a:t>
            </a:r>
            <a:endParaRPr lang="en-US" sz="2624" dirty="0"/>
          </a:p>
        </p:txBody>
      </p:sp>
      <p:sp>
        <p:nvSpPr>
          <p:cNvPr id="7" name="Text 5"/>
          <p:cNvSpPr/>
          <p:nvPr/>
        </p:nvSpPr>
        <p:spPr>
          <a:xfrm>
            <a:off x="2760107" y="3733086"/>
            <a:ext cx="2647950" cy="347186"/>
          </a:xfrm>
          <a:prstGeom prst="rect">
            <a:avLst/>
          </a:prstGeom>
          <a:noFill/>
          <a:ln/>
        </p:spPr>
        <p:txBody>
          <a:bodyPr wrap="none" rtlCol="0" anchor="t"/>
          <a:lstStyle/>
          <a:p>
            <a:pPr indent="0" marL="0">
              <a:lnSpc>
                <a:spcPts val="2734"/>
              </a:lnSpc>
              <a:buNone/>
            </a:pPr>
            <a:r>
              <a:rPr lang="en-US" sz="2187" b="1" dirty="0">
                <a:solidFill>
                  <a:srgbClr val="282824"/>
                </a:solidFill>
                <a:latin typeface="Lato" pitchFamily="34" charset="0"/>
                <a:ea typeface="Lato" pitchFamily="34" charset="-122"/>
                <a:cs typeface="Lato" pitchFamily="34" charset="-120"/>
              </a:rPr>
              <a:t>プライバシーの侵害</a:t>
            </a:r>
            <a:endParaRPr lang="en-US" sz="2187" dirty="0"/>
          </a:p>
        </p:txBody>
      </p:sp>
      <p:sp>
        <p:nvSpPr>
          <p:cNvPr id="8" name="Text 6"/>
          <p:cNvSpPr/>
          <p:nvPr/>
        </p:nvSpPr>
        <p:spPr>
          <a:xfrm>
            <a:off x="2760107" y="4213503"/>
            <a:ext cx="2647950" cy="1066205"/>
          </a:xfrm>
          <a:prstGeom prst="rect">
            <a:avLst/>
          </a:prstGeom>
          <a:noFill/>
          <a:ln/>
        </p:spPr>
        <p:txBody>
          <a:bodyPr wrap="squar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個人情報を含む画像や文章の無断生成は問題となる可能性がある。</a:t>
            </a:r>
            <a:endParaRPr lang="en-US" sz="1750" dirty="0"/>
          </a:p>
        </p:txBody>
      </p:sp>
      <p:sp>
        <p:nvSpPr>
          <p:cNvPr id="9" name="Shape 7"/>
          <p:cNvSpPr/>
          <p:nvPr/>
        </p:nvSpPr>
        <p:spPr>
          <a:xfrm>
            <a:off x="5630228" y="3733086"/>
            <a:ext cx="499943" cy="499943"/>
          </a:xfrm>
          <a:prstGeom prst="roundRect">
            <a:avLst>
              <a:gd name="adj" fmla="val 26667"/>
            </a:avLst>
          </a:prstGeom>
          <a:solidFill>
            <a:srgbClr val="E1DBD0"/>
          </a:solidFill>
          <a:ln/>
        </p:spPr>
      </p:sp>
      <p:sp>
        <p:nvSpPr>
          <p:cNvPr id="10" name="Text 8"/>
          <p:cNvSpPr/>
          <p:nvPr/>
        </p:nvSpPr>
        <p:spPr>
          <a:xfrm>
            <a:off x="5783461" y="3774758"/>
            <a:ext cx="193358" cy="416481"/>
          </a:xfrm>
          <a:prstGeom prst="rect">
            <a:avLst/>
          </a:prstGeom>
          <a:noFill/>
          <a:ln/>
        </p:spPr>
        <p:txBody>
          <a:bodyPr wrap="none" rtlCol="0" anchor="t"/>
          <a:lstStyle/>
          <a:p>
            <a:pPr algn="ctr" indent="0" marL="0">
              <a:lnSpc>
                <a:spcPts val="3281"/>
              </a:lnSpc>
              <a:buNone/>
            </a:pPr>
            <a:r>
              <a:rPr lang="en-US" sz="2624" b="1" dirty="0">
                <a:solidFill>
                  <a:srgbClr val="282824"/>
                </a:solidFill>
                <a:latin typeface="Lato" pitchFamily="34" charset="0"/>
                <a:ea typeface="Lato" pitchFamily="34" charset="-122"/>
                <a:cs typeface="Lato" pitchFamily="34" charset="-120"/>
              </a:rPr>
              <a:t>2</a:t>
            </a:r>
            <a:endParaRPr lang="en-US" sz="2624" dirty="0"/>
          </a:p>
        </p:txBody>
      </p:sp>
      <p:sp>
        <p:nvSpPr>
          <p:cNvPr id="11" name="Text 9"/>
          <p:cNvSpPr/>
          <p:nvPr/>
        </p:nvSpPr>
        <p:spPr>
          <a:xfrm>
            <a:off x="6352342" y="3733086"/>
            <a:ext cx="2647950" cy="347186"/>
          </a:xfrm>
          <a:prstGeom prst="rect">
            <a:avLst/>
          </a:prstGeom>
          <a:noFill/>
          <a:ln/>
        </p:spPr>
        <p:txBody>
          <a:bodyPr wrap="none" rtlCol="0" anchor="t"/>
          <a:lstStyle/>
          <a:p>
            <a:pPr indent="0" marL="0">
              <a:lnSpc>
                <a:spcPts val="2734"/>
              </a:lnSpc>
              <a:buNone/>
            </a:pPr>
            <a:r>
              <a:rPr lang="en-US" sz="2187" b="1" dirty="0">
                <a:solidFill>
                  <a:srgbClr val="282824"/>
                </a:solidFill>
                <a:latin typeface="Lato" pitchFamily="34" charset="0"/>
                <a:ea typeface="Lato" pitchFamily="34" charset="-122"/>
                <a:cs typeface="Lato" pitchFamily="34" charset="-120"/>
              </a:rPr>
              <a:t>偽情報の拡散</a:t>
            </a:r>
            <a:endParaRPr lang="en-US" sz="2187" dirty="0"/>
          </a:p>
        </p:txBody>
      </p:sp>
      <p:sp>
        <p:nvSpPr>
          <p:cNvPr id="12" name="Text 10"/>
          <p:cNvSpPr/>
          <p:nvPr/>
        </p:nvSpPr>
        <p:spPr>
          <a:xfrm>
            <a:off x="6352342" y="4213503"/>
            <a:ext cx="2647950" cy="1066205"/>
          </a:xfrm>
          <a:prstGeom prst="rect">
            <a:avLst/>
          </a:prstGeom>
          <a:noFill/>
          <a:ln/>
        </p:spPr>
        <p:txBody>
          <a:bodyPr wrap="squar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生成AIによる誤情報や偽情報の流布は、社会的影響が大きい。</a:t>
            </a:r>
            <a:endParaRPr lang="en-US" sz="1750" dirty="0"/>
          </a:p>
        </p:txBody>
      </p:sp>
      <p:sp>
        <p:nvSpPr>
          <p:cNvPr id="13" name="Shape 11"/>
          <p:cNvSpPr/>
          <p:nvPr/>
        </p:nvSpPr>
        <p:spPr>
          <a:xfrm>
            <a:off x="9222462" y="3733086"/>
            <a:ext cx="499943" cy="499943"/>
          </a:xfrm>
          <a:prstGeom prst="roundRect">
            <a:avLst>
              <a:gd name="adj" fmla="val 26667"/>
            </a:avLst>
          </a:prstGeom>
          <a:solidFill>
            <a:srgbClr val="E1DBD0"/>
          </a:solidFill>
          <a:ln/>
        </p:spPr>
      </p:sp>
      <p:sp>
        <p:nvSpPr>
          <p:cNvPr id="14" name="Text 12"/>
          <p:cNvSpPr/>
          <p:nvPr/>
        </p:nvSpPr>
        <p:spPr>
          <a:xfrm>
            <a:off x="9375696" y="3774758"/>
            <a:ext cx="193358" cy="416481"/>
          </a:xfrm>
          <a:prstGeom prst="rect">
            <a:avLst/>
          </a:prstGeom>
          <a:noFill/>
          <a:ln/>
        </p:spPr>
        <p:txBody>
          <a:bodyPr wrap="none" rtlCol="0" anchor="t"/>
          <a:lstStyle/>
          <a:p>
            <a:pPr algn="ctr" indent="0" marL="0">
              <a:lnSpc>
                <a:spcPts val="3281"/>
              </a:lnSpc>
              <a:buNone/>
            </a:pPr>
            <a:r>
              <a:rPr lang="en-US" sz="2624" b="1" dirty="0">
                <a:solidFill>
                  <a:srgbClr val="282824"/>
                </a:solidFill>
                <a:latin typeface="Lato" pitchFamily="34" charset="0"/>
                <a:ea typeface="Lato" pitchFamily="34" charset="-122"/>
                <a:cs typeface="Lato" pitchFamily="34" charset="-120"/>
              </a:rPr>
              <a:t>3</a:t>
            </a:r>
            <a:endParaRPr lang="en-US" sz="2624" dirty="0"/>
          </a:p>
        </p:txBody>
      </p:sp>
      <p:sp>
        <p:nvSpPr>
          <p:cNvPr id="15" name="Text 13"/>
          <p:cNvSpPr/>
          <p:nvPr/>
        </p:nvSpPr>
        <p:spPr>
          <a:xfrm>
            <a:off x="9944576" y="3733086"/>
            <a:ext cx="2647950" cy="347186"/>
          </a:xfrm>
          <a:prstGeom prst="rect">
            <a:avLst/>
          </a:prstGeom>
          <a:noFill/>
          <a:ln/>
        </p:spPr>
        <p:txBody>
          <a:bodyPr wrap="none" rtlCol="0" anchor="t"/>
          <a:lstStyle/>
          <a:p>
            <a:pPr indent="0" marL="0">
              <a:lnSpc>
                <a:spcPts val="2734"/>
              </a:lnSpc>
              <a:buNone/>
            </a:pPr>
            <a:r>
              <a:rPr lang="en-US" sz="2187" b="1" dirty="0">
                <a:solidFill>
                  <a:srgbClr val="282824"/>
                </a:solidFill>
                <a:latin typeface="Lato" pitchFamily="34" charset="0"/>
                <a:ea typeface="Lato" pitchFamily="34" charset="-122"/>
                <a:cs typeface="Lato" pitchFamily="34" charset="-120"/>
              </a:rPr>
              <a:t>創造性の所有権</a:t>
            </a:r>
            <a:endParaRPr lang="en-US" sz="2187" dirty="0"/>
          </a:p>
        </p:txBody>
      </p:sp>
      <p:sp>
        <p:nvSpPr>
          <p:cNvPr id="16" name="Text 14"/>
          <p:cNvSpPr/>
          <p:nvPr/>
        </p:nvSpPr>
        <p:spPr>
          <a:xfrm>
            <a:off x="9944576" y="4213503"/>
            <a:ext cx="2647950" cy="1066205"/>
          </a:xfrm>
          <a:prstGeom prst="rect">
            <a:avLst/>
          </a:prstGeom>
          <a:noFill/>
          <a:ln/>
        </p:spPr>
        <p:txBody>
          <a:bodyPr wrap="squar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生成AIによる創作物の帰属やロイヤリティの問題が生じる。</a:t>
            </a:r>
            <a:endParaRPr lang="en-US" sz="1750" dirty="0"/>
          </a:p>
        </p:txBody>
      </p:sp>
      <p:sp>
        <p:nvSpPr>
          <p:cNvPr id="17" name="Text 15"/>
          <p:cNvSpPr/>
          <p:nvPr/>
        </p:nvSpPr>
        <p:spPr>
          <a:xfrm>
            <a:off x="2037993" y="5529620"/>
            <a:ext cx="10554414"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生成AIの倫理的な影響を十分に考慮し、適切な規制と利用ガイドラインが必要である。</a:t>
            </a:r>
            <a:endParaRPr lang="en-US" sz="1750" dirty="0"/>
          </a:p>
        </p:txBody>
      </p:sp>
      <p:pic>
        <p:nvPicPr>
          <p:cNvPr id="18" name="Image 0" descr="preencoded.png">
            <a:hlinkClick r:id="rId2" tooltip=""/>
          </p:cNvPr>
          <p:cNvPicPr>
            <a:picLocks noChangeAspect="1"/>
          </p:cNvPicPr>
          <p:nvPr/>
        </p:nvPicPr>
        <p:blipFill>
          <a:blip r:embed="rId1"/>
          <a:stretch>
            <a:fillRect/>
          </a:stretch>
        </p:blipFill>
        <p:spPr>
          <a:xfrm>
            <a:off x="12242153" y="7589520"/>
            <a:ext cx="2296807" cy="54864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DDD6CC"/>
          </a:solidFill>
          <a:ln/>
        </p:spPr>
      </p:sp>
      <p:sp>
        <p:nvSpPr>
          <p:cNvPr id="3" name="Shape 1"/>
          <p:cNvSpPr/>
          <p:nvPr/>
        </p:nvSpPr>
        <p:spPr>
          <a:xfrm>
            <a:off x="0" y="0"/>
            <a:ext cx="14630400" cy="8229600"/>
          </a:xfrm>
          <a:prstGeom prst="rect">
            <a:avLst/>
          </a:prstGeom>
          <a:solidFill>
            <a:srgbClr val="EFECE6"/>
          </a:solidFill>
          <a:ln/>
        </p:spPr>
      </p:sp>
      <p:sp>
        <p:nvSpPr>
          <p:cNvPr id="4" name="Text 2"/>
          <p:cNvSpPr/>
          <p:nvPr/>
        </p:nvSpPr>
        <p:spPr>
          <a:xfrm>
            <a:off x="2037993" y="1649968"/>
            <a:ext cx="8344733" cy="694373"/>
          </a:xfrm>
          <a:prstGeom prst="rect">
            <a:avLst/>
          </a:prstGeom>
          <a:noFill/>
          <a:ln/>
        </p:spPr>
        <p:txBody>
          <a:bodyPr wrap="none" rtlCol="0" anchor="t"/>
          <a:lstStyle/>
          <a:p>
            <a:pPr indent="0" marL="0">
              <a:lnSpc>
                <a:spcPts val="5468"/>
              </a:lnSpc>
              <a:buNone/>
            </a:pPr>
            <a:r>
              <a:rPr lang="en-US" sz="4374" b="1" dirty="0">
                <a:solidFill>
                  <a:srgbClr val="282824"/>
                </a:solidFill>
                <a:latin typeface="Lato" pitchFamily="34" charset="0"/>
                <a:ea typeface="Lato" pitchFamily="34" charset="-122"/>
                <a:cs typeface="Lato" pitchFamily="34" charset="-120"/>
              </a:rPr>
              <a:t>生成AIの規制と倫理ガイドライン</a:t>
            </a:r>
            <a:endParaRPr lang="en-US" sz="4374" dirty="0"/>
          </a:p>
        </p:txBody>
      </p:sp>
      <p:sp>
        <p:nvSpPr>
          <p:cNvPr id="5" name="Shape 3"/>
          <p:cNvSpPr/>
          <p:nvPr/>
        </p:nvSpPr>
        <p:spPr>
          <a:xfrm>
            <a:off x="2037993" y="2788682"/>
            <a:ext cx="10554414" cy="637103"/>
          </a:xfrm>
          <a:prstGeom prst="rect">
            <a:avLst/>
          </a:prstGeom>
          <a:solidFill>
            <a:srgbClr val="E1DBD0"/>
          </a:solidFill>
          <a:ln/>
        </p:spPr>
      </p:sp>
      <p:sp>
        <p:nvSpPr>
          <p:cNvPr id="6" name="Text 4"/>
          <p:cNvSpPr/>
          <p:nvPr/>
        </p:nvSpPr>
        <p:spPr>
          <a:xfrm>
            <a:off x="2260163" y="2929533"/>
            <a:ext cx="4829056"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ガイドライン</a:t>
            </a:r>
            <a:endParaRPr lang="en-US" sz="1750" dirty="0"/>
          </a:p>
        </p:txBody>
      </p:sp>
      <p:sp>
        <p:nvSpPr>
          <p:cNvPr id="7" name="Text 5"/>
          <p:cNvSpPr/>
          <p:nvPr/>
        </p:nvSpPr>
        <p:spPr>
          <a:xfrm>
            <a:off x="7541181" y="2929533"/>
            <a:ext cx="4829056"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例</a:t>
            </a:r>
            <a:endParaRPr lang="en-US" sz="1750" dirty="0"/>
          </a:p>
        </p:txBody>
      </p:sp>
      <p:sp>
        <p:nvSpPr>
          <p:cNvPr id="8" name="Text 6"/>
          <p:cNvSpPr/>
          <p:nvPr/>
        </p:nvSpPr>
        <p:spPr>
          <a:xfrm>
            <a:off x="2260163" y="3566636"/>
            <a:ext cx="4829056"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プライバシー保護</a:t>
            </a:r>
            <a:endParaRPr lang="en-US" sz="1750" dirty="0"/>
          </a:p>
        </p:txBody>
      </p:sp>
      <p:sp>
        <p:nvSpPr>
          <p:cNvPr id="9" name="Text 7"/>
          <p:cNvSpPr/>
          <p:nvPr/>
        </p:nvSpPr>
        <p:spPr>
          <a:xfrm>
            <a:off x="7541181" y="3566636"/>
            <a:ext cx="4829056"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個人情報の無断利用の禁止</a:t>
            </a:r>
            <a:endParaRPr lang="en-US" sz="1750" dirty="0"/>
          </a:p>
        </p:txBody>
      </p:sp>
      <p:sp>
        <p:nvSpPr>
          <p:cNvPr id="10" name="Shape 8"/>
          <p:cNvSpPr/>
          <p:nvPr/>
        </p:nvSpPr>
        <p:spPr>
          <a:xfrm>
            <a:off x="2037993" y="4062889"/>
            <a:ext cx="10554414" cy="637103"/>
          </a:xfrm>
          <a:prstGeom prst="rect">
            <a:avLst/>
          </a:prstGeom>
          <a:solidFill>
            <a:srgbClr val="E1DBD0"/>
          </a:solidFill>
          <a:ln/>
        </p:spPr>
      </p:sp>
      <p:sp>
        <p:nvSpPr>
          <p:cNvPr id="11" name="Text 9"/>
          <p:cNvSpPr/>
          <p:nvPr/>
        </p:nvSpPr>
        <p:spPr>
          <a:xfrm>
            <a:off x="2260163" y="4203740"/>
            <a:ext cx="4829056"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透明性の確保</a:t>
            </a:r>
            <a:endParaRPr lang="en-US" sz="1750" dirty="0"/>
          </a:p>
        </p:txBody>
      </p:sp>
      <p:sp>
        <p:nvSpPr>
          <p:cNvPr id="12" name="Text 10"/>
          <p:cNvSpPr/>
          <p:nvPr/>
        </p:nvSpPr>
        <p:spPr>
          <a:xfrm>
            <a:off x="7541181" y="4203740"/>
            <a:ext cx="4829056"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生成プロセスの説明義務化</a:t>
            </a:r>
            <a:endParaRPr lang="en-US" sz="1750" dirty="0"/>
          </a:p>
        </p:txBody>
      </p:sp>
      <p:sp>
        <p:nvSpPr>
          <p:cNvPr id="13" name="Text 11"/>
          <p:cNvSpPr/>
          <p:nvPr/>
        </p:nvSpPr>
        <p:spPr>
          <a:xfrm>
            <a:off x="2260163" y="4840843"/>
            <a:ext cx="4829056"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公平性の担保</a:t>
            </a:r>
            <a:endParaRPr lang="en-US" sz="1750" dirty="0"/>
          </a:p>
        </p:txBody>
      </p:sp>
      <p:sp>
        <p:nvSpPr>
          <p:cNvPr id="14" name="Text 12"/>
          <p:cNvSpPr/>
          <p:nvPr/>
        </p:nvSpPr>
        <p:spPr>
          <a:xfrm>
            <a:off x="7541181" y="4840843"/>
            <a:ext cx="4829056"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バイアスの排除</a:t>
            </a:r>
            <a:endParaRPr lang="en-US" sz="1750" dirty="0"/>
          </a:p>
        </p:txBody>
      </p:sp>
      <p:sp>
        <p:nvSpPr>
          <p:cNvPr id="15" name="Shape 13"/>
          <p:cNvSpPr/>
          <p:nvPr/>
        </p:nvSpPr>
        <p:spPr>
          <a:xfrm>
            <a:off x="2037993" y="5337096"/>
            <a:ext cx="10554414" cy="637103"/>
          </a:xfrm>
          <a:prstGeom prst="rect">
            <a:avLst/>
          </a:prstGeom>
          <a:solidFill>
            <a:srgbClr val="E1DBD0"/>
          </a:solidFill>
          <a:ln/>
        </p:spPr>
      </p:sp>
      <p:sp>
        <p:nvSpPr>
          <p:cNvPr id="16" name="Text 14"/>
          <p:cNvSpPr/>
          <p:nvPr/>
        </p:nvSpPr>
        <p:spPr>
          <a:xfrm>
            <a:off x="2260163" y="5477947"/>
            <a:ext cx="4829056"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責任の明確化</a:t>
            </a:r>
            <a:endParaRPr lang="en-US" sz="1750" dirty="0"/>
          </a:p>
        </p:txBody>
      </p:sp>
      <p:sp>
        <p:nvSpPr>
          <p:cNvPr id="17" name="Text 15"/>
          <p:cNvSpPr/>
          <p:nvPr/>
        </p:nvSpPr>
        <p:spPr>
          <a:xfrm>
            <a:off x="7541181" y="5477947"/>
            <a:ext cx="4829056"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生成物の帰属と補償の規定</a:t>
            </a:r>
            <a:endParaRPr lang="en-US" sz="1750" dirty="0"/>
          </a:p>
        </p:txBody>
      </p:sp>
      <p:sp>
        <p:nvSpPr>
          <p:cNvPr id="18" name="Text 16"/>
          <p:cNvSpPr/>
          <p:nvPr/>
        </p:nvSpPr>
        <p:spPr>
          <a:xfrm>
            <a:off x="2037993" y="6224111"/>
            <a:ext cx="10554414" cy="355402"/>
          </a:xfrm>
          <a:prstGeom prst="rect">
            <a:avLst/>
          </a:prstGeom>
          <a:noFill/>
          <a:ln/>
        </p:spPr>
        <p:txBody>
          <a:bodyPr wrap="non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生成AIの健全な発展には、倫理的ガイドラインの整備が不可欠である。</a:t>
            </a:r>
            <a:endParaRPr lang="en-US" sz="1750" dirty="0"/>
          </a:p>
        </p:txBody>
      </p:sp>
      <p:pic>
        <p:nvPicPr>
          <p:cNvPr id="19" name="Image 0" descr="preencoded.png">
            <a:hlinkClick r:id="rId2" tooltip=""/>
          </p:cNvPr>
          <p:cNvPicPr>
            <a:picLocks noChangeAspect="1"/>
          </p:cNvPicPr>
          <p:nvPr/>
        </p:nvPicPr>
        <p:blipFill>
          <a:blip r:embed="rId1"/>
          <a:stretch>
            <a:fillRect/>
          </a:stretch>
        </p:blipFill>
        <p:spPr>
          <a:xfrm>
            <a:off x="12242153" y="7589520"/>
            <a:ext cx="2296807" cy="54864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DDD6CC"/>
          </a:solidFill>
          <a:ln/>
        </p:spPr>
      </p:sp>
      <p:sp>
        <p:nvSpPr>
          <p:cNvPr id="3" name="Shape 1"/>
          <p:cNvSpPr/>
          <p:nvPr/>
        </p:nvSpPr>
        <p:spPr>
          <a:xfrm>
            <a:off x="0" y="0"/>
            <a:ext cx="14630400" cy="8230195"/>
          </a:xfrm>
          <a:prstGeom prst="rect">
            <a:avLst/>
          </a:prstGeom>
          <a:solidFill>
            <a:srgbClr val="EFECE6"/>
          </a:solidFill>
          <a:ln/>
        </p:spPr>
      </p:sp>
      <p:pic>
        <p:nvPicPr>
          <p:cNvPr id="4" name="Image 0" descr="preencoded.png">    </p:cNvPr>
          <p:cNvPicPr>
            <a:picLocks noChangeAspect="1"/>
          </p:cNvPicPr>
          <p:nvPr/>
        </p:nvPicPr>
        <p:blipFill>
          <a:blip r:embed="rId1"/>
          <a:stretch>
            <a:fillRect/>
          </a:stretch>
        </p:blipFill>
        <p:spPr>
          <a:xfrm>
            <a:off x="-7620" y="0"/>
            <a:ext cx="3657600" cy="8230195"/>
          </a:xfrm>
          <a:prstGeom prst="rect">
            <a:avLst/>
          </a:prstGeom>
        </p:spPr>
      </p:pic>
      <p:sp>
        <p:nvSpPr>
          <p:cNvPr id="5" name="Text 2"/>
          <p:cNvSpPr/>
          <p:nvPr/>
        </p:nvSpPr>
        <p:spPr>
          <a:xfrm>
            <a:off x="4460319" y="588645"/>
            <a:ext cx="5351740" cy="668893"/>
          </a:xfrm>
          <a:prstGeom prst="rect">
            <a:avLst/>
          </a:prstGeom>
          <a:noFill/>
          <a:ln/>
        </p:spPr>
        <p:txBody>
          <a:bodyPr wrap="none" rtlCol="0" anchor="t"/>
          <a:lstStyle/>
          <a:p>
            <a:pPr indent="0" marL="0">
              <a:lnSpc>
                <a:spcPts val="5268"/>
              </a:lnSpc>
              <a:buNone/>
            </a:pPr>
            <a:r>
              <a:rPr lang="en-US" sz="4214" b="1" dirty="0">
                <a:solidFill>
                  <a:srgbClr val="282824"/>
                </a:solidFill>
                <a:latin typeface="Lato" pitchFamily="34" charset="0"/>
                <a:ea typeface="Lato" pitchFamily="34" charset="-122"/>
                <a:cs typeface="Lato" pitchFamily="34" charset="-120"/>
              </a:rPr>
              <a:t>生成AIの今後の展望</a:t>
            </a:r>
            <a:endParaRPr lang="en-US" sz="4214" dirty="0"/>
          </a:p>
        </p:txBody>
      </p:sp>
      <p:pic>
        <p:nvPicPr>
          <p:cNvPr id="6" name="Image 1" descr="preencoded.png">    </p:cNvPr>
          <p:cNvPicPr>
            <a:picLocks noChangeAspect="1"/>
          </p:cNvPicPr>
          <p:nvPr/>
        </p:nvPicPr>
        <p:blipFill>
          <a:blip r:embed="rId2"/>
          <a:stretch>
            <a:fillRect/>
          </a:stretch>
        </p:blipFill>
        <p:spPr>
          <a:xfrm>
            <a:off x="4460319" y="1578531"/>
            <a:ext cx="1070253" cy="1712476"/>
          </a:xfrm>
          <a:prstGeom prst="rect">
            <a:avLst/>
          </a:prstGeom>
        </p:spPr>
      </p:pic>
      <p:sp>
        <p:nvSpPr>
          <p:cNvPr id="7" name="Text 3"/>
          <p:cNvSpPr/>
          <p:nvPr/>
        </p:nvSpPr>
        <p:spPr>
          <a:xfrm>
            <a:off x="5851565" y="1792486"/>
            <a:ext cx="2675811" cy="334328"/>
          </a:xfrm>
          <a:prstGeom prst="rect">
            <a:avLst/>
          </a:prstGeom>
          <a:noFill/>
          <a:ln/>
        </p:spPr>
        <p:txBody>
          <a:bodyPr wrap="none" rtlCol="0" anchor="t"/>
          <a:lstStyle/>
          <a:p>
            <a:pPr algn="l" indent="0" marL="0">
              <a:lnSpc>
                <a:spcPts val="2634"/>
              </a:lnSpc>
              <a:buNone/>
            </a:pPr>
            <a:r>
              <a:rPr lang="en-US" sz="2107" b="1" dirty="0">
                <a:solidFill>
                  <a:srgbClr val="282824"/>
                </a:solidFill>
                <a:latin typeface="Lato" pitchFamily="34" charset="0"/>
                <a:ea typeface="Lato" pitchFamily="34" charset="-122"/>
                <a:cs typeface="Lato" pitchFamily="34" charset="-120"/>
              </a:rPr>
              <a:t>技術進化</a:t>
            </a:r>
            <a:endParaRPr lang="en-US" sz="2107" dirty="0"/>
          </a:p>
        </p:txBody>
      </p:sp>
      <p:sp>
        <p:nvSpPr>
          <p:cNvPr id="8" name="Text 4"/>
          <p:cNvSpPr/>
          <p:nvPr/>
        </p:nvSpPr>
        <p:spPr>
          <a:xfrm>
            <a:off x="5851565" y="2255163"/>
            <a:ext cx="7976116" cy="342424"/>
          </a:xfrm>
          <a:prstGeom prst="rect">
            <a:avLst/>
          </a:prstGeom>
          <a:noFill/>
          <a:ln/>
        </p:spPr>
        <p:txBody>
          <a:bodyPr wrap="none" rtlCol="0" anchor="t"/>
          <a:lstStyle/>
          <a:p>
            <a:pPr algn="l" indent="0" marL="0">
              <a:lnSpc>
                <a:spcPts val="2697"/>
              </a:lnSpc>
              <a:buNone/>
            </a:pPr>
            <a:r>
              <a:rPr lang="en-US" sz="1686" dirty="0">
                <a:solidFill>
                  <a:srgbClr val="4A4A45"/>
                </a:solidFill>
                <a:latin typeface="Lato" pitchFamily="34" charset="0"/>
                <a:ea typeface="Lato" pitchFamily="34" charset="-122"/>
                <a:cs typeface="Lato" pitchFamily="34" charset="-120"/>
              </a:rPr>
              <a:t>生成モデルの性能向上と応用範囲の拡大</a:t>
            </a:r>
            <a:endParaRPr lang="en-US" sz="1686" dirty="0"/>
          </a:p>
        </p:txBody>
      </p:sp>
      <p:pic>
        <p:nvPicPr>
          <p:cNvPr id="9" name="Image 2" descr="preencoded.png">    </p:cNvPr>
          <p:cNvPicPr>
            <a:picLocks noChangeAspect="1"/>
          </p:cNvPicPr>
          <p:nvPr/>
        </p:nvPicPr>
        <p:blipFill>
          <a:blip r:embed="rId3"/>
          <a:stretch>
            <a:fillRect/>
          </a:stretch>
        </p:blipFill>
        <p:spPr>
          <a:xfrm>
            <a:off x="4460319" y="3291007"/>
            <a:ext cx="1070253" cy="1712476"/>
          </a:xfrm>
          <a:prstGeom prst="rect">
            <a:avLst/>
          </a:prstGeom>
        </p:spPr>
      </p:pic>
      <p:sp>
        <p:nvSpPr>
          <p:cNvPr id="10" name="Text 5"/>
          <p:cNvSpPr/>
          <p:nvPr/>
        </p:nvSpPr>
        <p:spPr>
          <a:xfrm>
            <a:off x="5851565" y="3504962"/>
            <a:ext cx="2675811" cy="334328"/>
          </a:xfrm>
          <a:prstGeom prst="rect">
            <a:avLst/>
          </a:prstGeom>
          <a:noFill/>
          <a:ln/>
        </p:spPr>
        <p:txBody>
          <a:bodyPr wrap="none" rtlCol="0" anchor="t"/>
          <a:lstStyle/>
          <a:p>
            <a:pPr algn="l" indent="0" marL="0">
              <a:lnSpc>
                <a:spcPts val="2634"/>
              </a:lnSpc>
              <a:buNone/>
            </a:pPr>
            <a:r>
              <a:rPr lang="en-US" sz="2107" b="1" dirty="0">
                <a:solidFill>
                  <a:srgbClr val="282824"/>
                </a:solidFill>
                <a:latin typeface="Lato" pitchFamily="34" charset="0"/>
                <a:ea typeface="Lato" pitchFamily="34" charset="-122"/>
                <a:cs typeface="Lato" pitchFamily="34" charset="-120"/>
              </a:rPr>
              <a:t>倫理的ルール化</a:t>
            </a:r>
            <a:endParaRPr lang="en-US" sz="2107" dirty="0"/>
          </a:p>
        </p:txBody>
      </p:sp>
      <p:sp>
        <p:nvSpPr>
          <p:cNvPr id="11" name="Text 6"/>
          <p:cNvSpPr/>
          <p:nvPr/>
        </p:nvSpPr>
        <p:spPr>
          <a:xfrm>
            <a:off x="5851565" y="3967639"/>
            <a:ext cx="7976116" cy="342424"/>
          </a:xfrm>
          <a:prstGeom prst="rect">
            <a:avLst/>
          </a:prstGeom>
          <a:noFill/>
          <a:ln/>
        </p:spPr>
        <p:txBody>
          <a:bodyPr wrap="none" rtlCol="0" anchor="t"/>
          <a:lstStyle/>
          <a:p>
            <a:pPr algn="l" indent="0" marL="0">
              <a:lnSpc>
                <a:spcPts val="2697"/>
              </a:lnSpc>
              <a:buNone/>
            </a:pPr>
            <a:r>
              <a:rPr lang="en-US" sz="1686" dirty="0">
                <a:solidFill>
                  <a:srgbClr val="4A4A45"/>
                </a:solidFill>
                <a:latin typeface="Lato" pitchFamily="34" charset="0"/>
                <a:ea typeface="Lato" pitchFamily="34" charset="-122"/>
                <a:cs typeface="Lato" pitchFamily="34" charset="-120"/>
              </a:rPr>
              <a:t>法制度化と社会的合意形成</a:t>
            </a:r>
            <a:endParaRPr lang="en-US" sz="1686" dirty="0"/>
          </a:p>
        </p:txBody>
      </p:sp>
      <p:pic>
        <p:nvPicPr>
          <p:cNvPr id="12" name="Image 3" descr="preencoded.png">    </p:cNvPr>
          <p:cNvPicPr>
            <a:picLocks noChangeAspect="1"/>
          </p:cNvPicPr>
          <p:nvPr/>
        </p:nvPicPr>
        <p:blipFill>
          <a:blip r:embed="rId4"/>
          <a:stretch>
            <a:fillRect/>
          </a:stretch>
        </p:blipFill>
        <p:spPr>
          <a:xfrm>
            <a:off x="4460319" y="5003483"/>
            <a:ext cx="1070253" cy="1712476"/>
          </a:xfrm>
          <a:prstGeom prst="rect">
            <a:avLst/>
          </a:prstGeom>
        </p:spPr>
      </p:pic>
      <p:sp>
        <p:nvSpPr>
          <p:cNvPr id="13" name="Text 7"/>
          <p:cNvSpPr/>
          <p:nvPr/>
        </p:nvSpPr>
        <p:spPr>
          <a:xfrm>
            <a:off x="5851565" y="5217438"/>
            <a:ext cx="2675811" cy="334328"/>
          </a:xfrm>
          <a:prstGeom prst="rect">
            <a:avLst/>
          </a:prstGeom>
          <a:noFill/>
          <a:ln/>
        </p:spPr>
        <p:txBody>
          <a:bodyPr wrap="none" rtlCol="0" anchor="t"/>
          <a:lstStyle/>
          <a:p>
            <a:pPr algn="l" indent="0" marL="0">
              <a:lnSpc>
                <a:spcPts val="2634"/>
              </a:lnSpc>
              <a:buNone/>
            </a:pPr>
            <a:r>
              <a:rPr lang="en-US" sz="2107" b="1" dirty="0">
                <a:solidFill>
                  <a:srgbClr val="282824"/>
                </a:solidFill>
                <a:latin typeface="Lato" pitchFamily="34" charset="0"/>
                <a:ea typeface="Lato" pitchFamily="34" charset="-122"/>
                <a:cs typeface="Lato" pitchFamily="34" charset="-120"/>
              </a:rPr>
              <a:t>新産業創出</a:t>
            </a:r>
            <a:endParaRPr lang="en-US" sz="2107" dirty="0"/>
          </a:p>
        </p:txBody>
      </p:sp>
      <p:sp>
        <p:nvSpPr>
          <p:cNvPr id="14" name="Text 8"/>
          <p:cNvSpPr/>
          <p:nvPr/>
        </p:nvSpPr>
        <p:spPr>
          <a:xfrm>
            <a:off x="5851565" y="5680115"/>
            <a:ext cx="7976116" cy="342424"/>
          </a:xfrm>
          <a:prstGeom prst="rect">
            <a:avLst/>
          </a:prstGeom>
          <a:noFill/>
          <a:ln/>
        </p:spPr>
        <p:txBody>
          <a:bodyPr wrap="none" rtlCol="0" anchor="t"/>
          <a:lstStyle/>
          <a:p>
            <a:pPr algn="l" indent="0" marL="0">
              <a:lnSpc>
                <a:spcPts val="2697"/>
              </a:lnSpc>
              <a:buNone/>
            </a:pPr>
            <a:r>
              <a:rPr lang="en-US" sz="1686" dirty="0">
                <a:solidFill>
                  <a:srgbClr val="4A4A45"/>
                </a:solidFill>
                <a:latin typeface="Lato" pitchFamily="34" charset="0"/>
                <a:ea typeface="Lato" pitchFamily="34" charset="-122"/>
                <a:cs typeface="Lato" pitchFamily="34" charset="-120"/>
              </a:rPr>
              <a:t>生成AIを活用したサービスの台頭</a:t>
            </a:r>
            <a:endParaRPr lang="en-US" sz="1686" dirty="0"/>
          </a:p>
        </p:txBody>
      </p:sp>
      <p:sp>
        <p:nvSpPr>
          <p:cNvPr id="15" name="Text 9"/>
          <p:cNvSpPr/>
          <p:nvPr/>
        </p:nvSpPr>
        <p:spPr>
          <a:xfrm>
            <a:off x="4460319" y="6956703"/>
            <a:ext cx="9367361" cy="684848"/>
          </a:xfrm>
          <a:prstGeom prst="rect">
            <a:avLst/>
          </a:prstGeom>
          <a:noFill/>
          <a:ln/>
        </p:spPr>
        <p:txBody>
          <a:bodyPr wrap="square" rtlCol="0" anchor="t"/>
          <a:lstStyle/>
          <a:p>
            <a:pPr indent="0" marL="0">
              <a:lnSpc>
                <a:spcPts val="2697"/>
              </a:lnSpc>
              <a:buNone/>
            </a:pPr>
            <a:r>
              <a:rPr lang="en-US" sz="1686" dirty="0">
                <a:solidFill>
                  <a:srgbClr val="4A4A45"/>
                </a:solidFill>
                <a:latin typeface="Lato" pitchFamily="34" charset="0"/>
                <a:ea typeface="Lato" pitchFamily="34" charset="-122"/>
                <a:cs typeface="Lato" pitchFamily="34" charset="-120"/>
              </a:rPr>
              <a:t>生成AIは、技術的・倫理的な課題解決を経て、多様な分野で重要な役割を果たすことが期待されている。</a:t>
            </a:r>
            <a:endParaRPr lang="en-US" sz="1686" dirty="0"/>
          </a:p>
        </p:txBody>
      </p:sp>
      <p:pic>
        <p:nvPicPr>
          <p:cNvPr id="16" name="Image 4" descr="preencoded.png">
            <a:hlinkClick r:id="rId6" tooltip=""/>
          </p:cNvPr>
          <p:cNvPicPr>
            <a:picLocks noChangeAspect="1"/>
          </p:cNvPicPr>
          <p:nvPr/>
        </p:nvPicPr>
        <p:blipFill>
          <a:blip r:embed="rId5"/>
          <a:stretch>
            <a:fillRect/>
          </a:stretch>
        </p:blipFill>
        <p:spPr>
          <a:xfrm>
            <a:off x="12242153" y="7589520"/>
            <a:ext cx="2296807" cy="54864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DDD6CC"/>
          </a:solidFill>
          <a:ln/>
        </p:spPr>
      </p:sp>
      <p:sp>
        <p:nvSpPr>
          <p:cNvPr id="3" name="Shape 1"/>
          <p:cNvSpPr/>
          <p:nvPr/>
        </p:nvSpPr>
        <p:spPr>
          <a:xfrm>
            <a:off x="0" y="0"/>
            <a:ext cx="14630400" cy="8229600"/>
          </a:xfrm>
          <a:prstGeom prst="rect">
            <a:avLst/>
          </a:prstGeom>
          <a:solidFill>
            <a:srgbClr val="EFECE6"/>
          </a:solidFill>
          <a:ln/>
        </p:spPr>
      </p:sp>
      <p:sp>
        <p:nvSpPr>
          <p:cNvPr id="4" name="Text 2"/>
          <p:cNvSpPr/>
          <p:nvPr/>
        </p:nvSpPr>
        <p:spPr>
          <a:xfrm>
            <a:off x="2037993" y="2080617"/>
            <a:ext cx="5567601" cy="694373"/>
          </a:xfrm>
          <a:prstGeom prst="rect">
            <a:avLst/>
          </a:prstGeom>
          <a:noFill/>
          <a:ln/>
        </p:spPr>
        <p:txBody>
          <a:bodyPr wrap="none" rtlCol="0" anchor="t"/>
          <a:lstStyle/>
          <a:p>
            <a:pPr indent="0" marL="0">
              <a:lnSpc>
                <a:spcPts val="5468"/>
              </a:lnSpc>
              <a:buNone/>
            </a:pPr>
            <a:r>
              <a:rPr lang="en-US" sz="4374" b="1" dirty="0">
                <a:solidFill>
                  <a:srgbClr val="282824"/>
                </a:solidFill>
                <a:latin typeface="Lato" pitchFamily="34" charset="0"/>
                <a:ea typeface="Lato" pitchFamily="34" charset="-122"/>
                <a:cs typeface="Lato" pitchFamily="34" charset="-120"/>
              </a:rPr>
              <a:t>生成AIの活用に向けて</a:t>
            </a:r>
            <a:endParaRPr lang="en-US" sz="4374" dirty="0"/>
          </a:p>
        </p:txBody>
      </p:sp>
      <p:pic>
        <p:nvPicPr>
          <p:cNvPr id="5" name="Image 0" descr="preencoded.png">    </p:cNvPr>
          <p:cNvPicPr>
            <a:picLocks noChangeAspect="1"/>
          </p:cNvPicPr>
          <p:nvPr/>
        </p:nvPicPr>
        <p:blipFill>
          <a:blip r:embed="rId1"/>
          <a:stretch>
            <a:fillRect/>
          </a:stretch>
        </p:blipFill>
        <p:spPr>
          <a:xfrm>
            <a:off x="2037993" y="3219331"/>
            <a:ext cx="555427" cy="555427"/>
          </a:xfrm>
          <a:prstGeom prst="rect">
            <a:avLst/>
          </a:prstGeom>
        </p:spPr>
      </p:pic>
      <p:sp>
        <p:nvSpPr>
          <p:cNvPr id="6" name="Text 3"/>
          <p:cNvSpPr/>
          <p:nvPr/>
        </p:nvSpPr>
        <p:spPr>
          <a:xfrm>
            <a:off x="2037993" y="3996928"/>
            <a:ext cx="2777490" cy="347186"/>
          </a:xfrm>
          <a:prstGeom prst="rect">
            <a:avLst/>
          </a:prstGeom>
          <a:noFill/>
          <a:ln/>
        </p:spPr>
        <p:txBody>
          <a:bodyPr wrap="none" rtlCol="0" anchor="t"/>
          <a:lstStyle/>
          <a:p>
            <a:pPr algn="l" indent="0" marL="0">
              <a:lnSpc>
                <a:spcPts val="2734"/>
              </a:lnSpc>
              <a:buNone/>
            </a:pPr>
            <a:r>
              <a:rPr lang="en-US" sz="2187" b="1" dirty="0">
                <a:solidFill>
                  <a:srgbClr val="282824"/>
                </a:solidFill>
                <a:latin typeface="Lato" pitchFamily="34" charset="0"/>
                <a:ea typeface="Lato" pitchFamily="34" charset="-122"/>
                <a:cs typeface="Lato" pitchFamily="34" charset="-120"/>
              </a:rPr>
              <a:t>研究開発</a:t>
            </a:r>
            <a:endParaRPr lang="en-US" sz="2187" dirty="0"/>
          </a:p>
        </p:txBody>
      </p:sp>
      <p:sp>
        <p:nvSpPr>
          <p:cNvPr id="7" name="Text 4"/>
          <p:cNvSpPr/>
          <p:nvPr/>
        </p:nvSpPr>
        <p:spPr>
          <a:xfrm>
            <a:off x="2037993" y="4477345"/>
            <a:ext cx="3295888" cy="710803"/>
          </a:xfrm>
          <a:prstGeom prst="rect">
            <a:avLst/>
          </a:prstGeom>
          <a:noFill/>
          <a:ln/>
        </p:spPr>
        <p:txBody>
          <a:bodyPr wrap="square" rtlCol="0" anchor="t"/>
          <a:lstStyle/>
          <a:p>
            <a:pPr algn="l" indent="0" marL="0">
              <a:lnSpc>
                <a:spcPts val="2799"/>
              </a:lnSpc>
              <a:buNone/>
            </a:pPr>
            <a:r>
              <a:rPr lang="en-US" sz="1750" dirty="0">
                <a:solidFill>
                  <a:srgbClr val="4A4A45"/>
                </a:solidFill>
                <a:latin typeface="Lato" pitchFamily="34" charset="0"/>
                <a:ea typeface="Lato" pitchFamily="34" charset="-122"/>
                <a:cs typeface="Lato" pitchFamily="34" charset="-120"/>
              </a:rPr>
              <a:t>生成AIの基礎技術の改良と新たな応用の探索</a:t>
            </a:r>
            <a:endParaRPr lang="en-US" sz="1750" dirty="0"/>
          </a:p>
        </p:txBody>
      </p:sp>
      <p:pic>
        <p:nvPicPr>
          <p:cNvPr id="8" name="Image 1" descr="preencoded.png">    </p:cNvPr>
          <p:cNvPicPr>
            <a:picLocks noChangeAspect="1"/>
          </p:cNvPicPr>
          <p:nvPr/>
        </p:nvPicPr>
        <p:blipFill>
          <a:blip r:embed="rId2"/>
          <a:stretch>
            <a:fillRect/>
          </a:stretch>
        </p:blipFill>
        <p:spPr>
          <a:xfrm>
            <a:off x="5667137" y="3219331"/>
            <a:ext cx="555427" cy="555427"/>
          </a:xfrm>
          <a:prstGeom prst="rect">
            <a:avLst/>
          </a:prstGeom>
        </p:spPr>
      </p:pic>
      <p:sp>
        <p:nvSpPr>
          <p:cNvPr id="9" name="Text 5"/>
          <p:cNvSpPr/>
          <p:nvPr/>
        </p:nvSpPr>
        <p:spPr>
          <a:xfrm>
            <a:off x="5667137" y="3996928"/>
            <a:ext cx="2777490" cy="347186"/>
          </a:xfrm>
          <a:prstGeom prst="rect">
            <a:avLst/>
          </a:prstGeom>
          <a:noFill/>
          <a:ln/>
        </p:spPr>
        <p:txBody>
          <a:bodyPr wrap="none" rtlCol="0" anchor="t"/>
          <a:lstStyle/>
          <a:p>
            <a:pPr algn="l" indent="0" marL="0">
              <a:lnSpc>
                <a:spcPts val="2734"/>
              </a:lnSpc>
              <a:buNone/>
            </a:pPr>
            <a:r>
              <a:rPr lang="en-US" sz="2187" b="1" dirty="0">
                <a:solidFill>
                  <a:srgbClr val="282824"/>
                </a:solidFill>
                <a:latin typeface="Lato" pitchFamily="34" charset="0"/>
                <a:ea typeface="Lato" pitchFamily="34" charset="-122"/>
                <a:cs typeface="Lato" pitchFamily="34" charset="-120"/>
              </a:rPr>
              <a:t>倫理ガイドライン</a:t>
            </a:r>
            <a:endParaRPr lang="en-US" sz="2187" dirty="0"/>
          </a:p>
        </p:txBody>
      </p:sp>
      <p:sp>
        <p:nvSpPr>
          <p:cNvPr id="10" name="Text 6"/>
          <p:cNvSpPr/>
          <p:nvPr/>
        </p:nvSpPr>
        <p:spPr>
          <a:xfrm>
            <a:off x="5667137" y="4477345"/>
            <a:ext cx="3296007" cy="710803"/>
          </a:xfrm>
          <a:prstGeom prst="rect">
            <a:avLst/>
          </a:prstGeom>
          <a:noFill/>
          <a:ln/>
        </p:spPr>
        <p:txBody>
          <a:bodyPr wrap="square" rtlCol="0" anchor="t"/>
          <a:lstStyle/>
          <a:p>
            <a:pPr algn="l" indent="0" marL="0">
              <a:lnSpc>
                <a:spcPts val="2799"/>
              </a:lnSpc>
              <a:buNone/>
            </a:pPr>
            <a:r>
              <a:rPr lang="en-US" sz="1750" dirty="0">
                <a:solidFill>
                  <a:srgbClr val="4A4A45"/>
                </a:solidFill>
                <a:latin typeface="Lato" pitchFamily="34" charset="0"/>
                <a:ea typeface="Lato" pitchFamily="34" charset="-122"/>
                <a:cs typeface="Lato" pitchFamily="34" charset="-120"/>
              </a:rPr>
              <a:t>生成AIの健全な利用を促す法的枠組みの構築</a:t>
            </a:r>
            <a:endParaRPr lang="en-US" sz="1750" dirty="0"/>
          </a:p>
        </p:txBody>
      </p:sp>
      <p:pic>
        <p:nvPicPr>
          <p:cNvPr id="11" name="Image 2" descr="preencoded.png">    </p:cNvPr>
          <p:cNvPicPr>
            <a:picLocks noChangeAspect="1"/>
          </p:cNvPicPr>
          <p:nvPr/>
        </p:nvPicPr>
        <p:blipFill>
          <a:blip r:embed="rId3"/>
          <a:stretch>
            <a:fillRect/>
          </a:stretch>
        </p:blipFill>
        <p:spPr>
          <a:xfrm>
            <a:off x="9296400" y="3219331"/>
            <a:ext cx="555427" cy="555427"/>
          </a:xfrm>
          <a:prstGeom prst="rect">
            <a:avLst/>
          </a:prstGeom>
        </p:spPr>
      </p:pic>
      <p:sp>
        <p:nvSpPr>
          <p:cNvPr id="12" name="Text 7"/>
          <p:cNvSpPr/>
          <p:nvPr/>
        </p:nvSpPr>
        <p:spPr>
          <a:xfrm>
            <a:off x="9296400" y="3996928"/>
            <a:ext cx="2777490" cy="347186"/>
          </a:xfrm>
          <a:prstGeom prst="rect">
            <a:avLst/>
          </a:prstGeom>
          <a:noFill/>
          <a:ln/>
        </p:spPr>
        <p:txBody>
          <a:bodyPr wrap="none" rtlCol="0" anchor="t"/>
          <a:lstStyle/>
          <a:p>
            <a:pPr algn="l" indent="0" marL="0">
              <a:lnSpc>
                <a:spcPts val="2734"/>
              </a:lnSpc>
              <a:buNone/>
            </a:pPr>
            <a:r>
              <a:rPr lang="en-US" sz="2187" b="1" dirty="0">
                <a:solidFill>
                  <a:srgbClr val="282824"/>
                </a:solidFill>
                <a:latin typeface="Lato" pitchFamily="34" charset="0"/>
                <a:ea typeface="Lato" pitchFamily="34" charset="-122"/>
                <a:cs typeface="Lato" pitchFamily="34" charset="-120"/>
              </a:rPr>
              <a:t>産官学連携</a:t>
            </a:r>
            <a:endParaRPr lang="en-US" sz="2187" dirty="0"/>
          </a:p>
        </p:txBody>
      </p:sp>
      <p:sp>
        <p:nvSpPr>
          <p:cNvPr id="13" name="Text 8"/>
          <p:cNvSpPr/>
          <p:nvPr/>
        </p:nvSpPr>
        <p:spPr>
          <a:xfrm>
            <a:off x="9296400" y="4477345"/>
            <a:ext cx="3296007" cy="710803"/>
          </a:xfrm>
          <a:prstGeom prst="rect">
            <a:avLst/>
          </a:prstGeom>
          <a:noFill/>
          <a:ln/>
        </p:spPr>
        <p:txBody>
          <a:bodyPr wrap="square" rtlCol="0" anchor="t"/>
          <a:lstStyle/>
          <a:p>
            <a:pPr algn="l" indent="0" marL="0">
              <a:lnSpc>
                <a:spcPts val="2799"/>
              </a:lnSpc>
              <a:buNone/>
            </a:pPr>
            <a:r>
              <a:rPr lang="en-US" sz="1750" dirty="0">
                <a:solidFill>
                  <a:srgbClr val="4A4A45"/>
                </a:solidFill>
                <a:latin typeface="Lato" pitchFamily="34" charset="0"/>
                <a:ea typeface="Lato" pitchFamily="34" charset="-122"/>
                <a:cs typeface="Lato" pitchFamily="34" charset="-120"/>
              </a:rPr>
              <a:t>多様なステークホルダーの協力による生成AIの社会実装</a:t>
            </a:r>
            <a:endParaRPr lang="en-US" sz="1750" dirty="0"/>
          </a:p>
        </p:txBody>
      </p:sp>
      <p:sp>
        <p:nvSpPr>
          <p:cNvPr id="14" name="Text 9"/>
          <p:cNvSpPr/>
          <p:nvPr/>
        </p:nvSpPr>
        <p:spPr>
          <a:xfrm>
            <a:off x="2037993" y="5438061"/>
            <a:ext cx="10554414" cy="710803"/>
          </a:xfrm>
          <a:prstGeom prst="rect">
            <a:avLst/>
          </a:prstGeom>
          <a:noFill/>
          <a:ln/>
        </p:spPr>
        <p:txBody>
          <a:bodyPr wrap="square" rtlCol="0" anchor="t"/>
          <a:lstStyle/>
          <a:p>
            <a:pPr indent="0" marL="0">
              <a:lnSpc>
                <a:spcPts val="2799"/>
              </a:lnSpc>
              <a:buNone/>
            </a:pPr>
            <a:r>
              <a:rPr lang="en-US" sz="1750" dirty="0">
                <a:solidFill>
                  <a:srgbClr val="4A4A45"/>
                </a:solidFill>
                <a:latin typeface="Lato" pitchFamily="34" charset="0"/>
                <a:ea typeface="Lato" pitchFamily="34" charset="-122"/>
                <a:cs typeface="Lato" pitchFamily="34" charset="-120"/>
              </a:rPr>
              <a:t>生成AIの可能性を最大限に引き出すには、技術的・倫理的な課題解決に向けた継続的な取り組みが不可欠である。</a:t>
            </a:r>
            <a:endParaRPr lang="en-US" sz="1750" dirty="0"/>
          </a:p>
        </p:txBody>
      </p:sp>
      <p:pic>
        <p:nvPicPr>
          <p:cNvPr id="15" name="Image 3" descr="preencoded.png">
            <a:hlinkClick r:id="rId5" tooltip=""/>
          </p:cNvPr>
          <p:cNvPicPr>
            <a:picLocks noChangeAspect="1"/>
          </p:cNvPicPr>
          <p:nvPr/>
        </p:nvPicPr>
        <p:blipFill>
          <a:blip r:embed="rId4"/>
          <a:stretch>
            <a:fillRect/>
          </a:stretch>
        </p:blipFill>
        <p:spPr>
          <a:xfrm>
            <a:off x="12242153" y="7589520"/>
            <a:ext cx="2296807" cy="54864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Slide 1</vt:lpstr>
      <vt:lpstr>Slide 2</vt:lpstr>
      <vt:lpstr>Slide 3</vt:lpstr>
      <vt:lpstr>Slide 4</vt:lpstr>
      <vt:lpstr>Slide 5</vt:lpstr>
      <vt:lpstr>Slide 6</vt:lpstr>
      <vt:lpstr>Slide 7</vt:lpstr>
      <vt:lpstr>Slide 8</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2024-06-03T18:58:08Z</dcterms:created>
  <dcterms:modified xsi:type="dcterms:W3CDTF">2024-06-03T18:58:08Z</dcterms:modified>
</cp:coreProperties>
</file>